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Marcellus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94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2" b="-26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t="-11737" b="-117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325657" y="545567"/>
            <a:ext cx="12571258" cy="9360897"/>
            <a:chOff x="0" y="0"/>
            <a:chExt cx="3310949" cy="24654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10949" cy="2465421"/>
            </a:xfrm>
            <a:custGeom>
              <a:avLst/>
              <a:gdLst/>
              <a:ahLst/>
              <a:cxnLst/>
              <a:rect l="l" t="t" r="r" b="b"/>
              <a:pathLst>
                <a:path w="3310949" h="2465421">
                  <a:moveTo>
                    <a:pt x="12317" y="0"/>
                  </a:moveTo>
                  <a:lnTo>
                    <a:pt x="3298632" y="0"/>
                  </a:lnTo>
                  <a:cubicBezTo>
                    <a:pt x="3305434" y="0"/>
                    <a:pt x="3310949" y="5514"/>
                    <a:pt x="3310949" y="12317"/>
                  </a:cubicBezTo>
                  <a:lnTo>
                    <a:pt x="3310949" y="2453105"/>
                  </a:lnTo>
                  <a:cubicBezTo>
                    <a:pt x="3310949" y="2456371"/>
                    <a:pt x="3309651" y="2459504"/>
                    <a:pt x="3307341" y="2461814"/>
                  </a:cubicBezTo>
                  <a:cubicBezTo>
                    <a:pt x="3305031" y="2464124"/>
                    <a:pt x="3301898" y="2465421"/>
                    <a:pt x="3298632" y="2465421"/>
                  </a:cubicBezTo>
                  <a:lnTo>
                    <a:pt x="12317" y="2465421"/>
                  </a:lnTo>
                  <a:cubicBezTo>
                    <a:pt x="5514" y="2465421"/>
                    <a:pt x="0" y="2459907"/>
                    <a:pt x="0" y="2453105"/>
                  </a:cubicBezTo>
                  <a:lnTo>
                    <a:pt x="0" y="12317"/>
                  </a:lnTo>
                  <a:cubicBezTo>
                    <a:pt x="0" y="9050"/>
                    <a:pt x="1298" y="5917"/>
                    <a:pt x="3608" y="3608"/>
                  </a:cubicBezTo>
                  <a:cubicBezTo>
                    <a:pt x="5917" y="1298"/>
                    <a:pt x="9050" y="0"/>
                    <a:pt x="12317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310949" cy="2503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577757" y="681710"/>
            <a:ext cx="10949148" cy="927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Tempranillo 2021 – Family Estate</a:t>
            </a:r>
          </a:p>
        </p:txBody>
      </p:sp>
      <p:sp>
        <p:nvSpPr>
          <p:cNvPr id="7" name="Freeform 7"/>
          <p:cNvSpPr/>
          <p:nvPr/>
        </p:nvSpPr>
        <p:spPr>
          <a:xfrm>
            <a:off x="761095" y="165030"/>
            <a:ext cx="4200618" cy="10121970"/>
          </a:xfrm>
          <a:custGeom>
            <a:avLst/>
            <a:gdLst/>
            <a:ahLst/>
            <a:cxnLst/>
            <a:rect l="l" t="t" r="r" b="b"/>
            <a:pathLst>
              <a:path w="4200618" h="10121970">
                <a:moveTo>
                  <a:pt x="0" y="0"/>
                </a:moveTo>
                <a:lnTo>
                  <a:pt x="4200618" y="0"/>
                </a:lnTo>
                <a:lnTo>
                  <a:pt x="4200618" y="10121970"/>
                </a:lnTo>
                <a:lnTo>
                  <a:pt x="0" y="101219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090445" y="1523085"/>
            <a:ext cx="11406503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Spain’s Legendary Noble Grape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08034" y="3335438"/>
            <a:ext cx="11406503" cy="5622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Origin: Rioja, Spain</a:t>
            </a:r>
          </a:p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Planted in the Mokelumne River AVA</a:t>
            </a:r>
          </a:p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Spain’s most important red grape</a:t>
            </a:r>
          </a:p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Tobacco and leather </a:t>
            </a:r>
          </a:p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 Structured, age-worthy red wines with red fruit and savory complexity</a:t>
            </a:r>
          </a:p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Excellent aging potential</a:t>
            </a:r>
          </a:p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(168 cases produced)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4826" y="4574821"/>
            <a:ext cx="7473847" cy="5368713"/>
          </a:xfrm>
          <a:custGeom>
            <a:avLst/>
            <a:gdLst/>
            <a:ahLst/>
            <a:cxnLst/>
            <a:rect l="l" t="t" r="r" b="b"/>
            <a:pathLst>
              <a:path w="7473847" h="5368713">
                <a:moveTo>
                  <a:pt x="0" y="0"/>
                </a:moveTo>
                <a:lnTo>
                  <a:pt x="7473846" y="0"/>
                </a:lnTo>
                <a:lnTo>
                  <a:pt x="7473846" y="5368713"/>
                </a:lnTo>
                <a:lnTo>
                  <a:pt x="0" y="53687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54826" y="766693"/>
            <a:ext cx="5137137" cy="3680344"/>
          </a:xfrm>
          <a:custGeom>
            <a:avLst/>
            <a:gdLst/>
            <a:ahLst/>
            <a:cxnLst/>
            <a:rect l="l" t="t" r="r" b="b"/>
            <a:pathLst>
              <a:path w="5137137" h="3680344">
                <a:moveTo>
                  <a:pt x="0" y="0"/>
                </a:moveTo>
                <a:lnTo>
                  <a:pt x="5137136" y="0"/>
                </a:lnTo>
                <a:lnTo>
                  <a:pt x="5137136" y="3680343"/>
                </a:lnTo>
                <a:lnTo>
                  <a:pt x="0" y="36803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32" r="-38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908653" y="4724756"/>
            <a:ext cx="4330983" cy="2887322"/>
          </a:xfrm>
          <a:custGeom>
            <a:avLst/>
            <a:gdLst/>
            <a:ahLst/>
            <a:cxnLst/>
            <a:rect l="l" t="t" r="r" b="b"/>
            <a:pathLst>
              <a:path w="4330983" h="2887322">
                <a:moveTo>
                  <a:pt x="0" y="0"/>
                </a:moveTo>
                <a:lnTo>
                  <a:pt x="4330982" y="0"/>
                </a:lnTo>
                <a:lnTo>
                  <a:pt x="4330982" y="2887322"/>
                </a:lnTo>
                <a:lnTo>
                  <a:pt x="0" y="28873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641392" y="766693"/>
            <a:ext cx="5517068" cy="3680344"/>
          </a:xfrm>
          <a:custGeom>
            <a:avLst/>
            <a:gdLst/>
            <a:ahLst/>
            <a:cxnLst/>
            <a:rect l="l" t="t" r="r" b="b"/>
            <a:pathLst>
              <a:path w="5517068" h="3680344">
                <a:moveTo>
                  <a:pt x="0" y="0"/>
                </a:moveTo>
                <a:lnTo>
                  <a:pt x="5517068" y="0"/>
                </a:lnTo>
                <a:lnTo>
                  <a:pt x="5517068" y="3680343"/>
                </a:lnTo>
                <a:lnTo>
                  <a:pt x="0" y="36803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2" r="-1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77388" y="7705440"/>
            <a:ext cx="2700465" cy="2238094"/>
          </a:xfrm>
          <a:custGeom>
            <a:avLst/>
            <a:gdLst/>
            <a:ahLst/>
            <a:cxnLst/>
            <a:rect l="l" t="t" r="r" b="b"/>
            <a:pathLst>
              <a:path w="2700465" h="2238094">
                <a:moveTo>
                  <a:pt x="0" y="0"/>
                </a:moveTo>
                <a:lnTo>
                  <a:pt x="2700465" y="0"/>
                </a:lnTo>
                <a:lnTo>
                  <a:pt x="2700465" y="2238094"/>
                </a:lnTo>
                <a:lnTo>
                  <a:pt x="0" y="22380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38275" b="-111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86857" y="7785169"/>
            <a:ext cx="6922591" cy="2158365"/>
          </a:xfrm>
          <a:custGeom>
            <a:avLst/>
            <a:gdLst/>
            <a:ahLst/>
            <a:cxnLst/>
            <a:rect l="l" t="t" r="r" b="b"/>
            <a:pathLst>
              <a:path w="6922591" h="2158365">
                <a:moveTo>
                  <a:pt x="0" y="0"/>
                </a:moveTo>
                <a:lnTo>
                  <a:pt x="6922591" y="0"/>
                </a:lnTo>
                <a:lnTo>
                  <a:pt x="6922591" y="2158365"/>
                </a:lnTo>
                <a:lnTo>
                  <a:pt x="0" y="21583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1657" b="-374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556158" y="4724756"/>
            <a:ext cx="5481930" cy="2826082"/>
          </a:xfrm>
          <a:custGeom>
            <a:avLst/>
            <a:gdLst/>
            <a:ahLst/>
            <a:cxnLst/>
            <a:rect l="l" t="t" r="r" b="b"/>
            <a:pathLst>
              <a:path w="5481930" h="2826082">
                <a:moveTo>
                  <a:pt x="0" y="0"/>
                </a:moveTo>
                <a:lnTo>
                  <a:pt x="5481931" y="0"/>
                </a:lnTo>
                <a:lnTo>
                  <a:pt x="5481931" y="2826082"/>
                </a:lnTo>
                <a:lnTo>
                  <a:pt x="0" y="28260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827" b="-221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1499632" y="333477"/>
            <a:ext cx="6538456" cy="3731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Visit Us!</a:t>
            </a:r>
          </a:p>
          <a:p>
            <a:pPr algn="ctr">
              <a:lnSpc>
                <a:spcPts val="6860"/>
              </a:lnSpc>
            </a:pPr>
            <a:endParaRPr lang="en-US" sz="6500">
              <a:solidFill>
                <a:srgbClr val="000000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Join us at our tasting room in Lodi!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1581" y="1426374"/>
            <a:ext cx="17173649" cy="8586824"/>
          </a:xfrm>
          <a:custGeom>
            <a:avLst/>
            <a:gdLst/>
            <a:ahLst/>
            <a:cxnLst/>
            <a:rect l="l" t="t" r="r" b="b"/>
            <a:pathLst>
              <a:path w="17173649" h="8586824">
                <a:moveTo>
                  <a:pt x="0" y="0"/>
                </a:moveTo>
                <a:lnTo>
                  <a:pt x="17173649" y="0"/>
                </a:lnTo>
                <a:lnTo>
                  <a:pt x="17173649" y="8586824"/>
                </a:lnTo>
                <a:lnTo>
                  <a:pt x="0" y="85868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733800" y="240251"/>
            <a:ext cx="9988870" cy="927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Wine Club Tours to Spain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16544" y="0"/>
            <a:ext cx="22971384" cy="11215131"/>
          </a:xfrm>
          <a:custGeom>
            <a:avLst/>
            <a:gdLst/>
            <a:ahLst/>
            <a:cxnLst/>
            <a:rect l="l" t="t" r="r" b="b"/>
            <a:pathLst>
              <a:path w="22971384" h="11215131">
                <a:moveTo>
                  <a:pt x="0" y="0"/>
                </a:moveTo>
                <a:lnTo>
                  <a:pt x="22971384" y="0"/>
                </a:lnTo>
                <a:lnTo>
                  <a:pt x="22971384" y="11215131"/>
                </a:lnTo>
                <a:lnTo>
                  <a:pt x="0" y="11215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684" b="-16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945332" y="463052"/>
            <a:ext cx="10749124" cy="9360897"/>
            <a:chOff x="0" y="0"/>
            <a:chExt cx="2831045" cy="24654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31045" cy="2465421"/>
            </a:xfrm>
            <a:custGeom>
              <a:avLst/>
              <a:gdLst/>
              <a:ahLst/>
              <a:cxnLst/>
              <a:rect l="l" t="t" r="r" b="b"/>
              <a:pathLst>
                <a:path w="2831045" h="2465421">
                  <a:moveTo>
                    <a:pt x="14405" y="0"/>
                  </a:moveTo>
                  <a:lnTo>
                    <a:pt x="2816640" y="0"/>
                  </a:lnTo>
                  <a:cubicBezTo>
                    <a:pt x="2824596" y="0"/>
                    <a:pt x="2831045" y="6449"/>
                    <a:pt x="2831045" y="14405"/>
                  </a:cubicBezTo>
                  <a:lnTo>
                    <a:pt x="2831045" y="2451017"/>
                  </a:lnTo>
                  <a:cubicBezTo>
                    <a:pt x="2831045" y="2458972"/>
                    <a:pt x="2824596" y="2465421"/>
                    <a:pt x="2816640" y="2465421"/>
                  </a:cubicBezTo>
                  <a:lnTo>
                    <a:pt x="14405" y="2465421"/>
                  </a:lnTo>
                  <a:cubicBezTo>
                    <a:pt x="6449" y="2465421"/>
                    <a:pt x="0" y="2458972"/>
                    <a:pt x="0" y="2451017"/>
                  </a:cubicBezTo>
                  <a:lnTo>
                    <a:pt x="0" y="14405"/>
                  </a:lnTo>
                  <a:cubicBezTo>
                    <a:pt x="0" y="6449"/>
                    <a:pt x="6449" y="0"/>
                    <a:pt x="14405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31045" cy="2503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418462" y="1842514"/>
            <a:ext cx="11802863" cy="6259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07"/>
              </a:lnSpc>
            </a:pPr>
            <a:r>
              <a:rPr lang="en-US" sz="17934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Our Journey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651" y="259496"/>
            <a:ext cx="7360560" cy="5330283"/>
          </a:xfrm>
          <a:custGeom>
            <a:avLst/>
            <a:gdLst/>
            <a:ahLst/>
            <a:cxnLst/>
            <a:rect l="l" t="t" r="r" b="b"/>
            <a:pathLst>
              <a:path w="7360560" h="5330283">
                <a:moveTo>
                  <a:pt x="0" y="0"/>
                </a:moveTo>
                <a:lnTo>
                  <a:pt x="7360560" y="0"/>
                </a:lnTo>
                <a:lnTo>
                  <a:pt x="7360560" y="5330283"/>
                </a:lnTo>
                <a:lnTo>
                  <a:pt x="0" y="53302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207886" y="259496"/>
            <a:ext cx="9343105" cy="5330283"/>
          </a:xfrm>
          <a:custGeom>
            <a:avLst/>
            <a:gdLst/>
            <a:ahLst/>
            <a:cxnLst/>
            <a:rect l="l" t="t" r="r" b="b"/>
            <a:pathLst>
              <a:path w="9343105" h="5330283">
                <a:moveTo>
                  <a:pt x="0" y="0"/>
                </a:moveTo>
                <a:lnTo>
                  <a:pt x="9343104" y="0"/>
                </a:lnTo>
                <a:lnTo>
                  <a:pt x="9343104" y="5330283"/>
                </a:lnTo>
                <a:lnTo>
                  <a:pt x="0" y="53302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44" b="-109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651" y="5809368"/>
            <a:ext cx="3179803" cy="4239737"/>
          </a:xfrm>
          <a:custGeom>
            <a:avLst/>
            <a:gdLst/>
            <a:ahLst/>
            <a:cxnLst/>
            <a:rect l="l" t="t" r="r" b="b"/>
            <a:pathLst>
              <a:path w="3179803" h="4239737">
                <a:moveTo>
                  <a:pt x="0" y="0"/>
                </a:moveTo>
                <a:lnTo>
                  <a:pt x="3179803" y="0"/>
                </a:lnTo>
                <a:lnTo>
                  <a:pt x="3179803" y="4239738"/>
                </a:lnTo>
                <a:lnTo>
                  <a:pt x="0" y="423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776506" y="5809368"/>
            <a:ext cx="6222478" cy="4106409"/>
          </a:xfrm>
          <a:custGeom>
            <a:avLst/>
            <a:gdLst/>
            <a:ahLst/>
            <a:cxnLst/>
            <a:rect l="l" t="t" r="r" b="b"/>
            <a:pathLst>
              <a:path w="6222478" h="4106409">
                <a:moveTo>
                  <a:pt x="0" y="0"/>
                </a:moveTo>
                <a:lnTo>
                  <a:pt x="6222478" y="0"/>
                </a:lnTo>
                <a:lnTo>
                  <a:pt x="6222478" y="4106409"/>
                </a:lnTo>
                <a:lnTo>
                  <a:pt x="0" y="41064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2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104495" y="5809368"/>
            <a:ext cx="6154805" cy="4106409"/>
          </a:xfrm>
          <a:custGeom>
            <a:avLst/>
            <a:gdLst/>
            <a:ahLst/>
            <a:cxnLst/>
            <a:rect l="l" t="t" r="r" b="b"/>
            <a:pathLst>
              <a:path w="6154805" h="4106409">
                <a:moveTo>
                  <a:pt x="0" y="0"/>
                </a:moveTo>
                <a:lnTo>
                  <a:pt x="6154805" y="0"/>
                </a:lnTo>
                <a:lnTo>
                  <a:pt x="6154805" y="4106409"/>
                </a:lnTo>
                <a:lnTo>
                  <a:pt x="0" y="410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0" r="-13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31012" r="-3101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325657" y="463052"/>
            <a:ext cx="12571258" cy="9360897"/>
            <a:chOff x="0" y="0"/>
            <a:chExt cx="3310949" cy="24654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10949" cy="2465421"/>
            </a:xfrm>
            <a:custGeom>
              <a:avLst/>
              <a:gdLst/>
              <a:ahLst/>
              <a:cxnLst/>
              <a:rect l="l" t="t" r="r" b="b"/>
              <a:pathLst>
                <a:path w="3310949" h="2465421">
                  <a:moveTo>
                    <a:pt x="12317" y="0"/>
                  </a:moveTo>
                  <a:lnTo>
                    <a:pt x="3298632" y="0"/>
                  </a:lnTo>
                  <a:cubicBezTo>
                    <a:pt x="3305434" y="0"/>
                    <a:pt x="3310949" y="5514"/>
                    <a:pt x="3310949" y="12317"/>
                  </a:cubicBezTo>
                  <a:lnTo>
                    <a:pt x="3310949" y="2453105"/>
                  </a:lnTo>
                  <a:cubicBezTo>
                    <a:pt x="3310949" y="2456371"/>
                    <a:pt x="3309651" y="2459504"/>
                    <a:pt x="3307341" y="2461814"/>
                  </a:cubicBezTo>
                  <a:cubicBezTo>
                    <a:pt x="3305031" y="2464124"/>
                    <a:pt x="3301898" y="2465421"/>
                    <a:pt x="3298632" y="2465421"/>
                  </a:cubicBezTo>
                  <a:lnTo>
                    <a:pt x="12317" y="2465421"/>
                  </a:lnTo>
                  <a:cubicBezTo>
                    <a:pt x="5514" y="2465421"/>
                    <a:pt x="0" y="2459907"/>
                    <a:pt x="0" y="2453105"/>
                  </a:cubicBezTo>
                  <a:lnTo>
                    <a:pt x="0" y="12317"/>
                  </a:lnTo>
                  <a:cubicBezTo>
                    <a:pt x="0" y="9050"/>
                    <a:pt x="1298" y="5917"/>
                    <a:pt x="3608" y="3608"/>
                  </a:cubicBezTo>
                  <a:cubicBezTo>
                    <a:pt x="5917" y="1298"/>
                    <a:pt x="9050" y="0"/>
                    <a:pt x="12317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310949" cy="2503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56123" y="145815"/>
            <a:ext cx="4529984" cy="10141185"/>
          </a:xfrm>
          <a:custGeom>
            <a:avLst/>
            <a:gdLst/>
            <a:ahLst/>
            <a:cxnLst/>
            <a:rect l="l" t="t" r="r" b="b"/>
            <a:pathLst>
              <a:path w="4529984" h="10141185">
                <a:moveTo>
                  <a:pt x="0" y="0"/>
                </a:moveTo>
                <a:lnTo>
                  <a:pt x="4529984" y="0"/>
                </a:lnTo>
                <a:lnTo>
                  <a:pt x="4529984" y="10141185"/>
                </a:lnTo>
                <a:lnTo>
                  <a:pt x="0" y="10141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1475" t="-11860" r="-38665" b="-88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881767" y="673586"/>
            <a:ext cx="11110833" cy="1038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Albariño</a:t>
            </a:r>
            <a:r>
              <a:rPr lang="en-US" sz="6000" dirty="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 Terra Alta 2025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08034" y="3335438"/>
            <a:ext cx="11406503" cy="4918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Origin: Galicia, Spain</a:t>
            </a:r>
          </a:p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Planted in Clements Hills AVA</a:t>
            </a:r>
          </a:p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Second Oldest </a:t>
            </a:r>
            <a:r>
              <a:rPr lang="en-US" sz="4000" dirty="0" err="1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Albariño</a:t>
            </a:r>
            <a:r>
              <a:rPr lang="en-US" sz="4000" dirty="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 Vineyard in the New World</a:t>
            </a:r>
          </a:p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Picked at low sugar levels for brilliant acidity </a:t>
            </a:r>
          </a:p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Aged exclusively in stainless steel</a:t>
            </a:r>
          </a:p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(750 cases produced)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72852" y="1654661"/>
            <a:ext cx="11406503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Our Most Popular White Wine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5056" y="283096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122274" y="283096"/>
            <a:ext cx="4278139" cy="6356958"/>
          </a:xfrm>
          <a:custGeom>
            <a:avLst/>
            <a:gdLst/>
            <a:ahLst/>
            <a:cxnLst/>
            <a:rect l="l" t="t" r="r" b="b"/>
            <a:pathLst>
              <a:path w="4278139" h="6356958">
                <a:moveTo>
                  <a:pt x="0" y="0"/>
                </a:moveTo>
                <a:lnTo>
                  <a:pt x="4278139" y="0"/>
                </a:lnTo>
                <a:lnTo>
                  <a:pt x="427813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203" t="-4453" r="-82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128205" y="6996583"/>
            <a:ext cx="3001976" cy="3001976"/>
          </a:xfrm>
          <a:custGeom>
            <a:avLst/>
            <a:gdLst/>
            <a:ahLst/>
            <a:cxnLst/>
            <a:rect l="l" t="t" r="r" b="b"/>
            <a:pathLst>
              <a:path w="3001976" h="3001976">
                <a:moveTo>
                  <a:pt x="0" y="0"/>
                </a:moveTo>
                <a:lnTo>
                  <a:pt x="3001975" y="0"/>
                </a:lnTo>
                <a:lnTo>
                  <a:pt x="3001975" y="3001976"/>
                </a:lnTo>
                <a:lnTo>
                  <a:pt x="0" y="30019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884656" y="6876296"/>
            <a:ext cx="3158457" cy="3122263"/>
          </a:xfrm>
          <a:custGeom>
            <a:avLst/>
            <a:gdLst/>
            <a:ahLst/>
            <a:cxnLst/>
            <a:rect l="l" t="t" r="r" b="b"/>
            <a:pathLst>
              <a:path w="3158457" h="3122263">
                <a:moveTo>
                  <a:pt x="0" y="0"/>
                </a:moveTo>
                <a:lnTo>
                  <a:pt x="3158457" y="0"/>
                </a:lnTo>
                <a:lnTo>
                  <a:pt x="3158457" y="3122263"/>
                </a:lnTo>
                <a:lnTo>
                  <a:pt x="0" y="31222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329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285899" y="6996583"/>
            <a:ext cx="3001976" cy="3001976"/>
          </a:xfrm>
          <a:custGeom>
            <a:avLst/>
            <a:gdLst/>
            <a:ahLst/>
            <a:cxnLst/>
            <a:rect l="l" t="t" r="r" b="b"/>
            <a:pathLst>
              <a:path w="3001976" h="3001976">
                <a:moveTo>
                  <a:pt x="0" y="0"/>
                </a:moveTo>
                <a:lnTo>
                  <a:pt x="3001976" y="0"/>
                </a:lnTo>
                <a:lnTo>
                  <a:pt x="3001976" y="3001976"/>
                </a:lnTo>
                <a:lnTo>
                  <a:pt x="0" y="30019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22983" y="318838"/>
            <a:ext cx="5037645" cy="6321216"/>
          </a:xfrm>
          <a:custGeom>
            <a:avLst/>
            <a:gdLst/>
            <a:ahLst/>
            <a:cxnLst/>
            <a:rect l="l" t="t" r="r" b="b"/>
            <a:pathLst>
              <a:path w="5037645" h="6321216">
                <a:moveTo>
                  <a:pt x="0" y="0"/>
                </a:moveTo>
                <a:lnTo>
                  <a:pt x="5037645" y="0"/>
                </a:lnTo>
                <a:lnTo>
                  <a:pt x="5037645" y="6321216"/>
                </a:lnTo>
                <a:lnTo>
                  <a:pt x="0" y="63212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6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68374" y="7880034"/>
            <a:ext cx="7332583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Sustainable Farming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t="-82850" b="-9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325657" y="463052"/>
            <a:ext cx="12571258" cy="9360897"/>
            <a:chOff x="0" y="0"/>
            <a:chExt cx="3310949" cy="24654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10949" cy="2465421"/>
            </a:xfrm>
            <a:custGeom>
              <a:avLst/>
              <a:gdLst/>
              <a:ahLst/>
              <a:cxnLst/>
              <a:rect l="l" t="t" r="r" b="b"/>
              <a:pathLst>
                <a:path w="3310949" h="2465421">
                  <a:moveTo>
                    <a:pt x="12317" y="0"/>
                  </a:moveTo>
                  <a:lnTo>
                    <a:pt x="3298632" y="0"/>
                  </a:lnTo>
                  <a:cubicBezTo>
                    <a:pt x="3305434" y="0"/>
                    <a:pt x="3310949" y="5514"/>
                    <a:pt x="3310949" y="12317"/>
                  </a:cubicBezTo>
                  <a:lnTo>
                    <a:pt x="3310949" y="2453105"/>
                  </a:lnTo>
                  <a:cubicBezTo>
                    <a:pt x="3310949" y="2456371"/>
                    <a:pt x="3309651" y="2459504"/>
                    <a:pt x="3307341" y="2461814"/>
                  </a:cubicBezTo>
                  <a:cubicBezTo>
                    <a:pt x="3305031" y="2464124"/>
                    <a:pt x="3301898" y="2465421"/>
                    <a:pt x="3298632" y="2465421"/>
                  </a:cubicBezTo>
                  <a:lnTo>
                    <a:pt x="12317" y="2465421"/>
                  </a:lnTo>
                  <a:cubicBezTo>
                    <a:pt x="5514" y="2465421"/>
                    <a:pt x="0" y="2459907"/>
                    <a:pt x="0" y="2453105"/>
                  </a:cubicBezTo>
                  <a:lnTo>
                    <a:pt x="0" y="12317"/>
                  </a:lnTo>
                  <a:cubicBezTo>
                    <a:pt x="0" y="9050"/>
                    <a:pt x="1298" y="5917"/>
                    <a:pt x="3608" y="3608"/>
                  </a:cubicBezTo>
                  <a:cubicBezTo>
                    <a:pt x="5917" y="1298"/>
                    <a:pt x="9050" y="0"/>
                    <a:pt x="12317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310949" cy="2503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446772" y="702161"/>
            <a:ext cx="12450143" cy="91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Xarel·lo 2024 – Miravet Vineyard</a:t>
            </a:r>
          </a:p>
        </p:txBody>
      </p:sp>
      <p:sp>
        <p:nvSpPr>
          <p:cNvPr id="7" name="Freeform 7"/>
          <p:cNvSpPr/>
          <p:nvPr/>
        </p:nvSpPr>
        <p:spPr>
          <a:xfrm>
            <a:off x="712525" y="-394083"/>
            <a:ext cx="3801348" cy="11705719"/>
          </a:xfrm>
          <a:custGeom>
            <a:avLst/>
            <a:gdLst/>
            <a:ahLst/>
            <a:cxnLst/>
            <a:rect l="l" t="t" r="r" b="b"/>
            <a:pathLst>
              <a:path w="3801348" h="11705719">
                <a:moveTo>
                  <a:pt x="0" y="0"/>
                </a:moveTo>
                <a:lnTo>
                  <a:pt x="3801347" y="0"/>
                </a:lnTo>
                <a:lnTo>
                  <a:pt x="3801347" y="11705719"/>
                </a:lnTo>
                <a:lnTo>
                  <a:pt x="0" y="117057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76" t="-9325" r="-595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908034" y="2987676"/>
            <a:ext cx="11406503" cy="632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Origin: Catalunya, Spain</a:t>
            </a:r>
          </a:p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Planted in Clements Hills AVA</a:t>
            </a:r>
          </a:p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Blending component for Spanish Sparkling wines (Cava!)</a:t>
            </a:r>
          </a:p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Naturally high acidity</a:t>
            </a:r>
          </a:p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Structured, high-acid white wine with excellent aging potential</a:t>
            </a:r>
          </a:p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Aged exclusively in stainless steel</a:t>
            </a:r>
          </a:p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(168 cases produced)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08034" y="1527026"/>
            <a:ext cx="11406503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Structured Mediterranean White Wine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88385" y="235469"/>
            <a:ext cx="13025732" cy="9769299"/>
          </a:xfrm>
          <a:custGeom>
            <a:avLst/>
            <a:gdLst/>
            <a:ahLst/>
            <a:cxnLst/>
            <a:rect l="l" t="t" r="r" b="b"/>
            <a:pathLst>
              <a:path w="13025732" h="9769299">
                <a:moveTo>
                  <a:pt x="0" y="0"/>
                </a:moveTo>
                <a:lnTo>
                  <a:pt x="13025732" y="0"/>
                </a:lnTo>
                <a:lnTo>
                  <a:pt x="13025732" y="9769299"/>
                </a:lnTo>
                <a:lnTo>
                  <a:pt x="0" y="976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t="-9151" b="-91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395453" y="463052"/>
            <a:ext cx="12571258" cy="9360897"/>
            <a:chOff x="0" y="0"/>
            <a:chExt cx="3310949" cy="24654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10949" cy="2465421"/>
            </a:xfrm>
            <a:custGeom>
              <a:avLst/>
              <a:gdLst/>
              <a:ahLst/>
              <a:cxnLst/>
              <a:rect l="l" t="t" r="r" b="b"/>
              <a:pathLst>
                <a:path w="3310949" h="2465421">
                  <a:moveTo>
                    <a:pt x="12317" y="0"/>
                  </a:moveTo>
                  <a:lnTo>
                    <a:pt x="3298632" y="0"/>
                  </a:lnTo>
                  <a:cubicBezTo>
                    <a:pt x="3305434" y="0"/>
                    <a:pt x="3310949" y="5514"/>
                    <a:pt x="3310949" y="12317"/>
                  </a:cubicBezTo>
                  <a:lnTo>
                    <a:pt x="3310949" y="2453105"/>
                  </a:lnTo>
                  <a:cubicBezTo>
                    <a:pt x="3310949" y="2456371"/>
                    <a:pt x="3309651" y="2459504"/>
                    <a:pt x="3307341" y="2461814"/>
                  </a:cubicBezTo>
                  <a:cubicBezTo>
                    <a:pt x="3305031" y="2464124"/>
                    <a:pt x="3301898" y="2465421"/>
                    <a:pt x="3298632" y="2465421"/>
                  </a:cubicBezTo>
                  <a:lnTo>
                    <a:pt x="12317" y="2465421"/>
                  </a:lnTo>
                  <a:cubicBezTo>
                    <a:pt x="5514" y="2465421"/>
                    <a:pt x="0" y="2459907"/>
                    <a:pt x="0" y="2453105"/>
                  </a:cubicBezTo>
                  <a:lnTo>
                    <a:pt x="0" y="12317"/>
                  </a:lnTo>
                  <a:cubicBezTo>
                    <a:pt x="0" y="9050"/>
                    <a:pt x="1298" y="5917"/>
                    <a:pt x="3608" y="3608"/>
                  </a:cubicBezTo>
                  <a:cubicBezTo>
                    <a:pt x="5917" y="1298"/>
                    <a:pt x="9050" y="0"/>
                    <a:pt x="12317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310949" cy="2503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977830" y="681710"/>
            <a:ext cx="11700570" cy="927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Graciano 2021 – Terra Alta Vineyard</a:t>
            </a:r>
          </a:p>
        </p:txBody>
      </p:sp>
      <p:sp>
        <p:nvSpPr>
          <p:cNvPr id="7" name="Freeform 7"/>
          <p:cNvSpPr/>
          <p:nvPr/>
        </p:nvSpPr>
        <p:spPr>
          <a:xfrm>
            <a:off x="1198948" y="200905"/>
            <a:ext cx="2868084" cy="10086095"/>
          </a:xfrm>
          <a:custGeom>
            <a:avLst/>
            <a:gdLst/>
            <a:ahLst/>
            <a:cxnLst/>
            <a:rect l="l" t="t" r="r" b="b"/>
            <a:pathLst>
              <a:path w="2868084" h="10086095">
                <a:moveTo>
                  <a:pt x="0" y="0"/>
                </a:moveTo>
                <a:lnTo>
                  <a:pt x="2868084" y="0"/>
                </a:lnTo>
                <a:lnTo>
                  <a:pt x="2868084" y="10086095"/>
                </a:lnTo>
                <a:lnTo>
                  <a:pt x="0" y="100860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908034" y="3335438"/>
            <a:ext cx="11406503" cy="5622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Origin: Rioja, Spain</a:t>
            </a:r>
          </a:p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Planted in Clements Hills AVA</a:t>
            </a:r>
          </a:p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Typically blended with Tempranillo</a:t>
            </a:r>
          </a:p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Intense aromatics (violet, spice, black fruit)</a:t>
            </a:r>
          </a:p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Bokisch Vineyards was the first American winery to plant Graciano in the United States</a:t>
            </a:r>
          </a:p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Excellent aging potential</a:t>
            </a:r>
          </a:p>
          <a:p>
            <a:pPr marL="863611" lvl="1" indent="-431805" algn="l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(168 cases produced)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77830" y="1523085"/>
            <a:ext cx="11406503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Dark Spice Spanish Power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05510" y="221647"/>
            <a:ext cx="14076980" cy="9843707"/>
          </a:xfrm>
          <a:custGeom>
            <a:avLst/>
            <a:gdLst/>
            <a:ahLst/>
            <a:cxnLst/>
            <a:rect l="l" t="t" r="r" b="b"/>
            <a:pathLst>
              <a:path w="14076980" h="9843707">
                <a:moveTo>
                  <a:pt x="0" y="0"/>
                </a:moveTo>
                <a:lnTo>
                  <a:pt x="14076980" y="0"/>
                </a:lnTo>
                <a:lnTo>
                  <a:pt x="14076980" y="9843706"/>
                </a:lnTo>
                <a:lnTo>
                  <a:pt x="0" y="98437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13" t="-2250" b="-960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222</Words>
  <Application>Microsoft Office PowerPoint</Application>
  <PresentationFormat>Custom</PresentationFormat>
  <Paragraphs>41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Marcellus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Sacramento Home Winemakers</dc:title>
  <dc:creator>Robert Wharton</dc:creator>
  <cp:lastModifiedBy>Robert Wharton</cp:lastModifiedBy>
  <cp:revision>3</cp:revision>
  <dcterms:created xsi:type="dcterms:W3CDTF">2006-08-16T00:00:00Z</dcterms:created>
  <dcterms:modified xsi:type="dcterms:W3CDTF">2026-07-16T16:35:13Z</dcterms:modified>
  <dc:identifier>DAHOKFB-iuM</dc:identifier>
</cp:coreProperties>
</file>