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9" r:id="rId3"/>
    <p:sldId id="328" r:id="rId4"/>
    <p:sldId id="320" r:id="rId5"/>
    <p:sldId id="257" r:id="rId6"/>
    <p:sldId id="313" r:id="rId7"/>
    <p:sldId id="258" r:id="rId8"/>
    <p:sldId id="312" r:id="rId9"/>
    <p:sldId id="315" r:id="rId10"/>
    <p:sldId id="259" r:id="rId11"/>
    <p:sldId id="314" r:id="rId12"/>
    <p:sldId id="316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317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321" r:id="rId43"/>
    <p:sldId id="318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322" r:id="rId53"/>
    <p:sldId id="319" r:id="rId54"/>
    <p:sldId id="300" r:id="rId55"/>
    <p:sldId id="298" r:id="rId56"/>
    <p:sldId id="301" r:id="rId57"/>
    <p:sldId id="299" r:id="rId58"/>
    <p:sldId id="303" r:id="rId59"/>
    <p:sldId id="305" r:id="rId60"/>
    <p:sldId id="323" r:id="rId61"/>
    <p:sldId id="324" r:id="rId62"/>
    <p:sldId id="296" r:id="rId63"/>
    <p:sldId id="325" r:id="rId64"/>
    <p:sldId id="326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792" y="1964267"/>
            <a:ext cx="10086334" cy="2421464"/>
          </a:xfrm>
        </p:spPr>
        <p:txBody>
          <a:bodyPr>
            <a:normAutofit/>
          </a:bodyPr>
          <a:lstStyle/>
          <a:p>
            <a:r>
              <a:rPr lang="en-US" dirty="0"/>
              <a:t>Organoleptic Compounds of Wine</a:t>
            </a:r>
            <a:br>
              <a:rPr lang="en-US" dirty="0"/>
            </a:br>
            <a:r>
              <a:rPr lang="en-US" sz="4000" dirty="0"/>
              <a:t>AKA Things you can taste or feel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3902" y="4385731"/>
            <a:ext cx="3316224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86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Predominate sugar in grapes is Sucrose</a:t>
            </a:r>
          </a:p>
          <a:p>
            <a:r>
              <a:rPr lang="en-US" dirty="0"/>
              <a:t>In acidic environments (i.e. wine) it breaks </a:t>
            </a:r>
          </a:p>
          <a:p>
            <a:pPr marL="0" indent="0">
              <a:buNone/>
            </a:pPr>
            <a:r>
              <a:rPr lang="en-US" dirty="0"/>
              <a:t>	down into Glucose and Fructose</a:t>
            </a:r>
          </a:p>
          <a:p>
            <a:r>
              <a:rPr lang="en-US" dirty="0"/>
              <a:t>Both of these are fermentable by yeast</a:t>
            </a:r>
          </a:p>
          <a:p>
            <a:r>
              <a:rPr lang="en-US" dirty="0"/>
              <a:t>But yeast think Glucose is yummier </a:t>
            </a:r>
          </a:p>
          <a:p>
            <a:pPr lvl="1"/>
            <a:r>
              <a:rPr lang="en-US" dirty="0"/>
              <a:t>Since they are lazy and it requires extra steps to ferment Fructose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chm.bris.ac.uk/motm/glucose/sucro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83376" y="1026369"/>
            <a:ext cx="41338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195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sugar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Threshold for detection for sweet is around 5 g/L (0.5%)</a:t>
            </a:r>
          </a:p>
          <a:p>
            <a:r>
              <a:rPr lang="en-US" dirty="0"/>
              <a:t>At sub threshold concentrations it can add body and change the aroma profile of wines</a:t>
            </a:r>
          </a:p>
          <a:p>
            <a:r>
              <a:rPr lang="en-US" dirty="0"/>
              <a:t>Can be masked by acidity.  (Balanced?)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Control sample has been spiked with Sucrose</a:t>
            </a:r>
          </a:p>
          <a:p>
            <a:r>
              <a:rPr lang="en-US" dirty="0"/>
              <a:t>Smell and taste the control wine</a:t>
            </a:r>
          </a:p>
          <a:p>
            <a:r>
              <a:rPr lang="en-US" dirty="0"/>
              <a:t>Smell and taste the spiked sample</a:t>
            </a:r>
          </a:p>
          <a:p>
            <a:r>
              <a:rPr lang="en-US" dirty="0"/>
              <a:t>Are they different?  How?</a:t>
            </a:r>
          </a:p>
          <a:p>
            <a:r>
              <a:rPr lang="en-US" dirty="0"/>
              <a:t>Increase of Residual Sugar by 8 g/L (or 0.8%)</a:t>
            </a:r>
          </a:p>
        </p:txBody>
      </p:sp>
    </p:spTree>
    <p:extLst>
      <p:ext uri="{BB962C8B-B14F-4D97-AF65-F5344CB8AC3E}">
        <p14:creationId xmlns:p14="http://schemas.microsoft.com/office/powerpoint/2010/main" xmlns="" val="38394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acidity</a:t>
            </a:r>
          </a:p>
        </p:txBody>
      </p:sp>
    </p:spTree>
    <p:extLst>
      <p:ext uri="{BB962C8B-B14F-4D97-AF65-F5344CB8AC3E}">
        <p14:creationId xmlns:p14="http://schemas.microsoft.com/office/powerpoint/2010/main" xmlns="" val="303747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</a:t>
            </a:r>
          </a:p>
        </p:txBody>
      </p:sp>
      <p:pic>
        <p:nvPicPr>
          <p:cNvPr id="7172" name="Picture 4" descr="http://www.greatplainslaboratory.com/home/eng/images/malict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7579" y="2568388"/>
            <a:ext cx="2428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yummywineblog.com/wp-content/uploads/2012/02/sediment-in-wine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73919" y="1211132"/>
            <a:ext cx="59340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357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 found in grapes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155700" y="2603500"/>
          <a:ext cx="8824914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2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Tartaric and tartrates:</a:t>
                      </a:r>
                    </a:p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T</a:t>
                      </a:r>
                    </a:p>
                    <a:p>
                      <a:pPr algn="ctr"/>
                      <a:r>
                        <a:rPr lang="en-US" dirty="0"/>
                        <a:t>KHT</a:t>
                      </a:r>
                    </a:p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Occurs naturally</a:t>
                      </a:r>
                      <a:r>
                        <a:rPr lang="en-US" baseline="0" dirty="0"/>
                        <a:t> in grapes</a:t>
                      </a:r>
                    </a:p>
                    <a:p>
                      <a:pPr algn="ctr"/>
                      <a:r>
                        <a:rPr lang="en-US" baseline="0" dirty="0"/>
                        <a:t>Strongest of natural acids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Malic Acid</a:t>
                      </a:r>
                    </a:p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Occurs naturally in grapes</a:t>
                      </a:r>
                    </a:p>
                    <a:p>
                      <a:pPr algn="ctr"/>
                      <a:r>
                        <a:rPr lang="en-US" dirty="0"/>
                        <a:t>Declines post-verasion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Citric Acid</a:t>
                      </a:r>
                    </a:p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Occurs naturally</a:t>
                      </a:r>
                      <a:r>
                        <a:rPr lang="en-US" baseline="0" dirty="0"/>
                        <a:t> but at very low levels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617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 in Wine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7809251"/>
              </p:ext>
            </p:extLst>
          </p:nvPr>
        </p:nvGraphicFramePr>
        <p:xfrm>
          <a:off x="1564491" y="1772808"/>
          <a:ext cx="8824914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2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Tartaric and tartrates: 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T, KHT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Added to acidify juice</a:t>
                      </a:r>
                    </a:p>
                    <a:p>
                      <a:pPr algn="ctr"/>
                      <a:r>
                        <a:rPr lang="en-US" sz="1400" dirty="0"/>
                        <a:t>Some lost during vinification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Malic Acid, H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Can be added to acidify wine</a:t>
                      </a:r>
                    </a:p>
                    <a:p>
                      <a:pPr algn="ctr"/>
                      <a:r>
                        <a:rPr lang="en-US" sz="1400" dirty="0"/>
                        <a:t>Can be formed by yeast</a:t>
                      </a:r>
                    </a:p>
                    <a:p>
                      <a:pPr algn="ctr"/>
                      <a:r>
                        <a:rPr lang="en-US" sz="1400" dirty="0"/>
                        <a:t>Lost by MLF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Citric</a:t>
                      </a:r>
                      <a:r>
                        <a:rPr lang="en-US" sz="1400" baseline="0" dirty="0"/>
                        <a:t> Acid, 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baseline="0" dirty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Occurs naturally at very low levels</a:t>
                      </a:r>
                    </a:p>
                    <a:p>
                      <a:pPr algn="ctr"/>
                      <a:r>
                        <a:rPr lang="en-US" sz="1400" dirty="0"/>
                        <a:t>Do not add to juice/wine</a:t>
                      </a:r>
                      <a:r>
                        <a:rPr lang="en-US" sz="1400" baseline="0" dirty="0"/>
                        <a:t> for export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Lactic Acid, 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Arises during MLF</a:t>
                      </a:r>
                    </a:p>
                    <a:p>
                      <a:pPr algn="ctr"/>
                      <a:r>
                        <a:rPr lang="en-US" sz="1400" dirty="0"/>
                        <a:t>Minor yeast</a:t>
                      </a:r>
                      <a:r>
                        <a:rPr lang="en-US" sz="1400" baseline="0" dirty="0"/>
                        <a:t> product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Acetic Acid, HOAc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Produced by all yeast and some bacteria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Succinic, Pyruvic Acids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Very small amounts during fermentation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Ascorbic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Added as an antioxidant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Carbonic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in Wine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Sulfurous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in Wine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486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achieving acidic conditions in juice and wine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Inhibition of microbial spoilage</a:t>
            </a:r>
          </a:p>
          <a:p>
            <a:r>
              <a:rPr lang="en-US" dirty="0"/>
              <a:t>Increase antimicrobial action of SO2</a:t>
            </a:r>
          </a:p>
          <a:p>
            <a:r>
              <a:rPr lang="en-US" dirty="0"/>
              <a:t>Increase color expression in young red wines</a:t>
            </a:r>
          </a:p>
          <a:p>
            <a:r>
              <a:rPr lang="en-US" dirty="0"/>
              <a:t>Selection of desirable microorganisms</a:t>
            </a:r>
          </a:p>
          <a:p>
            <a:r>
              <a:rPr lang="en-US" dirty="0"/>
              <a:t>Enhanced clarification of juices and wines</a:t>
            </a:r>
          </a:p>
          <a:p>
            <a:r>
              <a:rPr lang="en-US" dirty="0"/>
              <a:t>Enhanced expression of fruit character</a:t>
            </a:r>
          </a:p>
          <a:p>
            <a:r>
              <a:rPr lang="en-US" dirty="0"/>
              <a:t>Promote balance of wine and ageing potential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283521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Acidity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 – the equilibrium measure of hydrogen ion concentration in a juice or wine</a:t>
            </a:r>
          </a:p>
          <a:p>
            <a:r>
              <a:rPr lang="en-US" dirty="0"/>
              <a:t>Titratable acidity – a measure of the total exchangeable protons in a juice or wine</a:t>
            </a:r>
          </a:p>
          <a:p>
            <a:r>
              <a:rPr lang="en-US" dirty="0"/>
              <a:t>Buffer capacity – the property of a juice or wine to resist changes in pH as the acid or alkali composition changes</a:t>
            </a:r>
          </a:p>
          <a:p>
            <a:r>
              <a:rPr lang="en-US" dirty="0"/>
              <a:t>Total acidity – a measure of the total organic acids present in a juice or wine</a:t>
            </a:r>
          </a:p>
        </p:txBody>
      </p:sp>
    </p:spTree>
    <p:extLst>
      <p:ext uri="{BB962C8B-B14F-4D97-AF65-F5344CB8AC3E}">
        <p14:creationId xmlns:p14="http://schemas.microsoft.com/office/powerpoint/2010/main" xmlns="" val="12015741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Titratable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acid taste of wine comes from the undissociated acids rather than hydrogen ions</a:t>
            </a:r>
          </a:p>
          <a:p>
            <a:r>
              <a:rPr lang="en-US" dirty="0"/>
              <a:t>Boulton “The titratable acidity has no known effect on chemical or enzymatic reactions or microbial activity and is of primary importance only to the sensory perception of finished wines”</a:t>
            </a:r>
          </a:p>
        </p:txBody>
      </p:sp>
    </p:spTree>
    <p:extLst>
      <p:ext uri="{BB962C8B-B14F-4D97-AF65-F5344CB8AC3E}">
        <p14:creationId xmlns:p14="http://schemas.microsoft.com/office/powerpoint/2010/main" xmlns="" val="3314597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Acidification</a:t>
            </a:r>
          </a:p>
          <a:p>
            <a:pPr lvl="1"/>
            <a:r>
              <a:rPr lang="en-US" dirty="0"/>
              <a:t>Most common is the addition of tartaric acid</a:t>
            </a:r>
          </a:p>
          <a:p>
            <a:pPr lvl="2"/>
            <a:r>
              <a:rPr lang="en-US" dirty="0"/>
              <a:t>Malic?  (MLF problems)</a:t>
            </a:r>
          </a:p>
          <a:p>
            <a:pPr lvl="2"/>
            <a:r>
              <a:rPr lang="en-US" dirty="0"/>
              <a:t>Citric? (export and yeast problems)</a:t>
            </a:r>
          </a:p>
          <a:p>
            <a:r>
              <a:rPr lang="en-US" dirty="0"/>
              <a:t>Deacidification</a:t>
            </a:r>
          </a:p>
          <a:p>
            <a:pPr lvl="1"/>
            <a:r>
              <a:rPr lang="en-US" dirty="0"/>
              <a:t>Removal of acid by MLF</a:t>
            </a:r>
          </a:p>
          <a:p>
            <a:pPr lvl="1"/>
            <a:r>
              <a:rPr lang="en-US" dirty="0"/>
              <a:t>Precipitation of KHT during vinification</a:t>
            </a:r>
          </a:p>
          <a:p>
            <a:pPr lvl="1"/>
            <a:r>
              <a:rPr lang="en-US" dirty="0"/>
              <a:t>Addition of potassium carbonate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41978" y="5641841"/>
            <a:ext cx="3827221" cy="377959"/>
            <a:chOff x="3561155" y="6314535"/>
            <a:chExt cx="3827221" cy="377959"/>
          </a:xfrm>
        </p:grpSpPr>
        <p:sp>
          <p:nvSpPr>
            <p:cNvPr id="4" name="TextBox 3"/>
            <p:cNvSpPr txBox="1"/>
            <p:nvPr/>
          </p:nvSpPr>
          <p:spPr>
            <a:xfrm>
              <a:off x="3561155" y="6314535"/>
              <a:ext cx="1657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baseline="-25000" dirty="0"/>
                <a:t>2</a:t>
              </a:r>
              <a:r>
                <a:rPr lang="en-US" dirty="0"/>
                <a:t>CO</a:t>
              </a:r>
              <a:r>
                <a:rPr lang="en-US" baseline="-25000" dirty="0"/>
                <a:t>3</a:t>
              </a:r>
              <a:r>
                <a:rPr lang="en-US" dirty="0"/>
                <a:t> + 2H</a:t>
              </a:r>
              <a:r>
                <a:rPr lang="en-US" baseline="-25000" dirty="0"/>
                <a:t>2</a:t>
              </a:r>
              <a:r>
                <a:rPr lang="en-US" dirty="0"/>
                <a:t>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00468" y="6323162"/>
              <a:ext cx="1487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2KHT + CO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365630" y="6507828"/>
              <a:ext cx="3881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697802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6210" y="0"/>
            <a:ext cx="8859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8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Deacidification via MLF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Malolactic Fermentation</a:t>
            </a:r>
          </a:p>
          <a:p>
            <a:pPr lvl="1"/>
            <a:r>
              <a:rPr lang="en-US" dirty="0"/>
              <a:t>Bacterial conversion of malic acid to lactic acid (a weaker acid)</a:t>
            </a:r>
          </a:p>
          <a:p>
            <a:pPr lvl="1"/>
            <a:r>
              <a:rPr lang="en-US" dirty="0"/>
              <a:t>A decarboxylation reaction (CO</a:t>
            </a:r>
            <a:r>
              <a:rPr lang="en-US" baseline="-25000" dirty="0"/>
              <a:t>2</a:t>
            </a:r>
            <a:r>
              <a:rPr lang="en-US" dirty="0"/>
              <a:t> is lost)</a:t>
            </a:r>
          </a:p>
          <a:p>
            <a:pPr lvl="1"/>
            <a:r>
              <a:rPr lang="en-US" dirty="0"/>
              <a:t>Results in an increase in pH of the wine and a decrease in its TA </a:t>
            </a:r>
          </a:p>
        </p:txBody>
      </p:sp>
    </p:spTree>
    <p:extLst>
      <p:ext uri="{BB962C8B-B14F-4D97-AF65-F5344CB8AC3E}">
        <p14:creationId xmlns:p14="http://schemas.microsoft.com/office/powerpoint/2010/main" xmlns="" val="12268906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Microbial stability</a:t>
            </a:r>
          </a:p>
          <a:p>
            <a:r>
              <a:rPr lang="en-US" dirty="0"/>
              <a:t>Effective (legal) use of SO</a:t>
            </a:r>
            <a:r>
              <a:rPr lang="en-US" baseline="-25000" dirty="0"/>
              <a:t>2</a:t>
            </a:r>
          </a:p>
          <a:p>
            <a:r>
              <a:rPr lang="en-US" dirty="0"/>
              <a:t>Optimal fermentations</a:t>
            </a:r>
          </a:p>
          <a:p>
            <a:r>
              <a:rPr lang="en-US" dirty="0"/>
              <a:t>Reduced oxidation</a:t>
            </a:r>
          </a:p>
          <a:p>
            <a:r>
              <a:rPr lang="en-US" dirty="0"/>
              <a:t>Better color expression</a:t>
            </a:r>
          </a:p>
          <a:p>
            <a:r>
              <a:rPr lang="en-US" dirty="0"/>
              <a:t>Enhanced ageing potential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Poor Management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Growth of spoilage microbes</a:t>
            </a:r>
          </a:p>
          <a:p>
            <a:r>
              <a:rPr lang="en-US" dirty="0"/>
              <a:t>Ineffective SO</a:t>
            </a:r>
            <a:r>
              <a:rPr lang="en-US" baseline="-25000" dirty="0"/>
              <a:t>2</a:t>
            </a:r>
            <a:r>
              <a:rPr lang="en-US" dirty="0"/>
              <a:t> use</a:t>
            </a:r>
          </a:p>
          <a:p>
            <a:r>
              <a:rPr lang="en-US" dirty="0"/>
              <a:t>Poor color and palate</a:t>
            </a:r>
          </a:p>
          <a:p>
            <a:r>
              <a:rPr lang="en-US" dirty="0"/>
              <a:t>Short-lived</a:t>
            </a:r>
          </a:p>
          <a:p>
            <a:r>
              <a:rPr lang="en-US" dirty="0"/>
              <a:t>Poor fermentation control</a:t>
            </a:r>
          </a:p>
        </p:txBody>
      </p:sp>
    </p:spTree>
    <p:extLst>
      <p:ext uri="{BB962C8B-B14F-4D97-AF65-F5344CB8AC3E}">
        <p14:creationId xmlns:p14="http://schemas.microsoft.com/office/powerpoint/2010/main" xmlns="" val="36972114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19550" y="3457575"/>
            <a:ext cx="4152900" cy="2371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0680" y="3781425"/>
            <a:ext cx="10915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</a:t>
            </a:r>
            <a:r>
              <a:rPr lang="en-US" baseline="30000" dirty="0"/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272415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T + H</a:t>
            </a:r>
            <a:r>
              <a:rPr lang="en-US" baseline="-25000" dirty="0"/>
              <a:t>2</a:t>
            </a:r>
            <a:r>
              <a:rPr lang="en-US" dirty="0"/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1280" y="271956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 + HT</a:t>
            </a:r>
            <a:r>
              <a:rPr lang="en-US" baseline="30000" dirty="0"/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3045" y="272022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0</a:t>
            </a:r>
            <a:r>
              <a:rPr lang="en-US" baseline="30000" dirty="0"/>
              <a:t>+</a:t>
            </a:r>
            <a:r>
              <a:rPr lang="en-US" dirty="0"/>
              <a:t> + T</a:t>
            </a:r>
            <a:r>
              <a:rPr lang="en-US" baseline="30000" dirty="0"/>
              <a:t>2-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70861" y="2912507"/>
            <a:ext cx="354330" cy="1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53263" y="2901374"/>
            <a:ext cx="354330" cy="1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Tartaric Acid Equilibria</a:t>
            </a:r>
            <a:br>
              <a:rPr lang="en-US" dirty="0"/>
            </a:br>
            <a:r>
              <a:rPr lang="en-US" dirty="0"/>
              <a:t>The Magic of pH 3.56/3.67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0280" y="5812393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 = 3.56 (juice)</a:t>
            </a:r>
          </a:p>
          <a:p>
            <a:r>
              <a:rPr lang="en-US" dirty="0"/>
              <a:t>pH = 3.67 (wine)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5006" y="3056989"/>
            <a:ext cx="1630575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Predominant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192" y="2581037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pKa=2.90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719" y="2532191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pKa=3.94</a:t>
            </a:r>
          </a:p>
        </p:txBody>
      </p:sp>
      <p:sp>
        <p:nvSpPr>
          <p:cNvPr id="13" name="Oval 12"/>
          <p:cNvSpPr/>
          <p:nvPr/>
        </p:nvSpPr>
        <p:spPr>
          <a:xfrm>
            <a:off x="5535660" y="3657600"/>
            <a:ext cx="869877" cy="628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55614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Magic of pH 3.56/3.67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3062466"/>
            <a:ext cx="10131425" cy="3649133"/>
          </a:xfrm>
        </p:spPr>
        <p:txBody>
          <a:bodyPr/>
          <a:lstStyle/>
          <a:p>
            <a:r>
              <a:rPr lang="en-US" dirty="0"/>
              <a:t>Below pH 3.56/3.67 the predominant equilibrium is between: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Precipitation of KHT causes:</a:t>
            </a:r>
          </a:p>
          <a:p>
            <a:pPr lvl="1"/>
            <a:r>
              <a:rPr lang="en-US" dirty="0"/>
              <a:t>A decrease in TA due to loss of a titratable proton</a:t>
            </a:r>
          </a:p>
          <a:p>
            <a:pPr lvl="1"/>
            <a:r>
              <a:rPr lang="en-US" dirty="0"/>
              <a:t>pH decrease due to equilibrium shift to the right, producing more H</a:t>
            </a:r>
            <a:r>
              <a:rPr lang="en-US" baseline="30000" dirty="0"/>
              <a:t>+</a:t>
            </a:r>
            <a:r>
              <a:rPr lang="en-US" dirty="0"/>
              <a:t> (H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067050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T +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1280" y="3062466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+ HT</a:t>
            </a:r>
            <a:r>
              <a:rPr lang="en-US" baseline="30000" dirty="0"/>
              <a:t>-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70861" y="3255407"/>
            <a:ext cx="354330" cy="1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08363" y="362015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</a:t>
            </a:r>
            <a:r>
              <a:rPr lang="en-US" baseline="30000" dirty="0"/>
              <a:t>-</a:t>
            </a:r>
            <a:r>
              <a:rPr lang="en-US" dirty="0"/>
              <a:t> + K</a:t>
            </a:r>
            <a:r>
              <a:rPr lang="en-US" baseline="300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9643" y="3615571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KHT (Potassium bitartrate)</a:t>
            </a:r>
            <a:endParaRPr lang="en-US" baseline="30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69224" y="3808512"/>
            <a:ext cx="354330" cy="1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83844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Magic of pH 3.56/3.67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26" y="2720565"/>
            <a:ext cx="10131425" cy="3649133"/>
          </a:xfrm>
        </p:spPr>
        <p:txBody>
          <a:bodyPr/>
          <a:lstStyle/>
          <a:p>
            <a:r>
              <a:rPr lang="en-US" dirty="0"/>
              <a:t>Above pH 3.56/3.67 the predominant equilibrium is between: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Precipitation of KHT causes:</a:t>
            </a:r>
          </a:p>
          <a:p>
            <a:pPr lvl="1"/>
            <a:r>
              <a:rPr lang="en-US" dirty="0"/>
              <a:t>A decrease in TA due to loss of a titratable proton</a:t>
            </a:r>
          </a:p>
          <a:p>
            <a:pPr lvl="1"/>
            <a:r>
              <a:rPr lang="en-US" dirty="0"/>
              <a:t>pH </a:t>
            </a:r>
            <a:r>
              <a:rPr lang="en-US" b="1" dirty="0"/>
              <a:t>increases</a:t>
            </a:r>
            <a:r>
              <a:rPr lang="en-US" dirty="0"/>
              <a:t> due to equilibrium shift to the left, removing H</a:t>
            </a:r>
            <a:r>
              <a:rPr lang="en-US" baseline="30000" dirty="0"/>
              <a:t>+</a:t>
            </a:r>
            <a:r>
              <a:rPr lang="en-US" dirty="0"/>
              <a:t> (H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) from the solution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8550" y="306705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+ HT</a:t>
            </a:r>
            <a:r>
              <a:rPr lang="en-US" baseline="30000" dirty="0"/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1280" y="3062466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30000" dirty="0"/>
              <a:t>2-</a:t>
            </a:r>
            <a:r>
              <a:rPr lang="en-US" dirty="0"/>
              <a:t> + 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70861" y="3255407"/>
            <a:ext cx="354330" cy="1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08363" y="362015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</a:t>
            </a:r>
            <a:r>
              <a:rPr lang="en-US" baseline="30000" dirty="0"/>
              <a:t>-</a:t>
            </a:r>
            <a:r>
              <a:rPr lang="en-US" dirty="0"/>
              <a:t> + K</a:t>
            </a:r>
            <a:r>
              <a:rPr lang="en-US" baseline="300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9643" y="3615571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KHT (Potassium bitartrate)</a:t>
            </a:r>
            <a:endParaRPr lang="en-US" baseline="30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69224" y="3808512"/>
            <a:ext cx="354330" cy="1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1444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does TA change if other acids are added?</a:t>
            </a:r>
          </a:p>
          <a:p>
            <a:pPr lvl="1"/>
            <a:r>
              <a:rPr lang="en-US" dirty="0"/>
              <a:t>The equivalent mass of an acid is calculated from its molecular mass divided by the number of ionizable protons</a:t>
            </a:r>
          </a:p>
          <a:p>
            <a:pPr lvl="2"/>
            <a:r>
              <a:rPr lang="en-US" dirty="0"/>
              <a:t>Tartaric, mass=150, 2 protons, equivalent mass is 75</a:t>
            </a:r>
          </a:p>
          <a:p>
            <a:pPr lvl="2"/>
            <a:r>
              <a:rPr lang="en-US" dirty="0"/>
              <a:t>Malic, mass = 134, 2 protons, equivalent mass is 67</a:t>
            </a:r>
          </a:p>
          <a:p>
            <a:pPr lvl="2"/>
            <a:endParaRPr lang="en-US" dirty="0"/>
          </a:p>
          <a:p>
            <a:r>
              <a:rPr lang="en-US" dirty="0"/>
              <a:t>The effect on the pH of the solution is dependent on the strength of the acid added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50897" y="5391509"/>
            <a:ext cx="2180157" cy="369332"/>
            <a:chOff x="2803584" y="5391509"/>
            <a:chExt cx="2180157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2803584" y="5391509"/>
              <a:ext cx="513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2840" y="5391509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baseline="30000" dirty="0"/>
                <a:t>+</a:t>
              </a:r>
              <a:r>
                <a:rPr lang="en-US" dirty="0"/>
                <a:t> + A</a:t>
              </a:r>
              <a:r>
                <a:rPr lang="en-US" baseline="30000" dirty="0"/>
                <a:t>-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441940" y="5576175"/>
              <a:ext cx="46582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901351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Buffers and buffer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property of a juice, must or wine to resist changes in pH</a:t>
            </a:r>
          </a:p>
          <a:p>
            <a:r>
              <a:rPr lang="en-US" dirty="0"/>
              <a:t>It is a function of the composition of the sample</a:t>
            </a:r>
          </a:p>
          <a:p>
            <a:pPr lvl="1"/>
            <a:r>
              <a:rPr lang="en-US" dirty="0"/>
              <a:t>Related to the concentration of the acids in the sample and the proximity of the pH of the sample to their pK</a:t>
            </a:r>
            <a:r>
              <a:rPr lang="en-US" baseline="-25000" dirty="0"/>
              <a:t>a</a:t>
            </a:r>
            <a:r>
              <a:rPr lang="en-US" dirty="0"/>
              <a:t>’s</a:t>
            </a:r>
          </a:p>
          <a:p>
            <a:pPr lvl="1"/>
            <a:r>
              <a:rPr lang="en-US" dirty="0"/>
              <a:t>pKa = pH point where equilibrium between the undissociated acid (HA) and anion (A-) is achieved</a:t>
            </a:r>
          </a:p>
        </p:txBody>
      </p:sp>
    </p:spTree>
    <p:extLst>
      <p:ext uri="{BB962C8B-B14F-4D97-AF65-F5344CB8AC3E}">
        <p14:creationId xmlns:p14="http://schemas.microsoft.com/office/powerpoint/2010/main" xmlns="" val="134620372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analytical measure of the total organic acid species in a solution</a:t>
            </a:r>
          </a:p>
          <a:p>
            <a:r>
              <a:rPr lang="en-US" dirty="0"/>
              <a:t>Cannot be determined by titration</a:t>
            </a:r>
          </a:p>
          <a:p>
            <a:r>
              <a:rPr lang="en-US" dirty="0"/>
              <a:t>Not to be confused with “titratable acidity”</a:t>
            </a:r>
          </a:p>
          <a:p>
            <a:pPr lvl="1"/>
            <a:r>
              <a:rPr lang="en-US" dirty="0"/>
              <a:t>However, many people use these terms interchangeably</a:t>
            </a:r>
          </a:p>
        </p:txBody>
      </p:sp>
    </p:spTree>
    <p:extLst>
      <p:ext uri="{BB962C8B-B14F-4D97-AF65-F5344CB8AC3E}">
        <p14:creationId xmlns:p14="http://schemas.microsoft.com/office/powerpoint/2010/main" xmlns="" val="28929805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Acidity is perceived on the sides of the tongue and has a sharp/tingly sensation</a:t>
            </a:r>
          </a:p>
          <a:p>
            <a:r>
              <a:rPr lang="en-US" dirty="0"/>
              <a:t>Wines with a low level of acidity are frequently described as “flabby”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Control sample has been spiked with Tartaric Acid</a:t>
            </a:r>
          </a:p>
          <a:p>
            <a:r>
              <a:rPr lang="en-US" dirty="0"/>
              <a:t>Smell and taste the control wine</a:t>
            </a:r>
          </a:p>
          <a:p>
            <a:r>
              <a:rPr lang="en-US" dirty="0"/>
              <a:t>Smell and taste the spiked sample</a:t>
            </a:r>
          </a:p>
          <a:p>
            <a:r>
              <a:rPr lang="en-US" dirty="0"/>
              <a:t>Are they different?  How?</a:t>
            </a:r>
          </a:p>
          <a:p>
            <a:r>
              <a:rPr lang="en-US" dirty="0"/>
              <a:t>Increase of Titratable Acidity by 1 g/L</a:t>
            </a:r>
          </a:p>
        </p:txBody>
      </p:sp>
      <p:pic>
        <p:nvPicPr>
          <p:cNvPr id="2050" name="Picture 2" descr="https://bsclarified.files.wordpress.com/2011/07/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1011" y="328386"/>
            <a:ext cx="2000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553339" y="1045029"/>
            <a:ext cx="2295330" cy="755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Tannins are plant polyphenols</a:t>
            </a:r>
          </a:p>
          <a:p>
            <a:r>
              <a:rPr lang="en-US" dirty="0"/>
              <a:t>Bitter and Astringency</a:t>
            </a:r>
          </a:p>
          <a:p>
            <a:r>
              <a:rPr lang="en-US" dirty="0"/>
              <a:t>Color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://www.intechopen.com/source/html/44143/media/image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40786" y="1098054"/>
            <a:ext cx="6024281" cy="43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762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09876" y="0"/>
            <a:ext cx="529360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5004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139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Tannins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45" y="700543"/>
            <a:ext cx="10131425" cy="3649133"/>
          </a:xfrm>
        </p:spPr>
        <p:txBody>
          <a:bodyPr/>
          <a:lstStyle/>
          <a:p>
            <a:r>
              <a:rPr lang="en-US" dirty="0"/>
              <a:t>Found in legumes, berries, grapes, grains, nuts, tea, fruit juices and wine</a:t>
            </a:r>
          </a:p>
          <a:p>
            <a:r>
              <a:rPr lang="en-US" dirty="0"/>
              <a:t>Plant defense mechanism again microbial attack and herbivore predation</a:t>
            </a:r>
          </a:p>
          <a:p>
            <a:r>
              <a:rPr lang="en-US" dirty="0"/>
              <a:t>Thousands are known to exist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http://www.turleyhunting.com/uploads/images/Hunting-Gallery/DeerEatingFrom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76652" y="2693924"/>
            <a:ext cx="5257800" cy="34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obio.com/blog/wp-content/uploads/2012/08/tannic-aci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4058" y="3364610"/>
            <a:ext cx="221007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1259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Tannins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Tannins are complex class of polyphenols</a:t>
            </a:r>
          </a:p>
          <a:p>
            <a:pPr lvl="1"/>
            <a:r>
              <a:rPr lang="en-US" dirty="0"/>
              <a:t>Hydrolysable Tannins – oak derived</a:t>
            </a:r>
          </a:p>
          <a:p>
            <a:pPr lvl="1"/>
            <a:r>
              <a:rPr lang="en-US" dirty="0"/>
              <a:t>Condensed Tannins – important for grapes</a:t>
            </a:r>
          </a:p>
          <a:p>
            <a:r>
              <a:rPr lang="en-US" dirty="0"/>
              <a:t>Tannins bind to and precipitate proteins</a:t>
            </a:r>
          </a:p>
          <a:p>
            <a:r>
              <a:rPr lang="en-US" dirty="0"/>
              <a:t>Tannins are used in the tanning of hide to make leather</a:t>
            </a:r>
          </a:p>
          <a:p>
            <a:r>
              <a:rPr lang="en-US" dirty="0"/>
              <a:t>Deleterious Effects</a:t>
            </a:r>
          </a:p>
          <a:p>
            <a:pPr lvl="1"/>
            <a:r>
              <a:rPr lang="en-US" dirty="0"/>
              <a:t>Inhibit digestive enzymes</a:t>
            </a:r>
          </a:p>
          <a:p>
            <a:pPr lvl="1"/>
            <a:r>
              <a:rPr lang="en-US" dirty="0"/>
              <a:t>Decrease body weight gain/growth</a:t>
            </a:r>
          </a:p>
        </p:txBody>
      </p:sp>
    </p:spTree>
    <p:extLst>
      <p:ext uri="{BB962C8B-B14F-4D97-AF65-F5344CB8AC3E}">
        <p14:creationId xmlns:p14="http://schemas.microsoft.com/office/powerpoint/2010/main" xmlns="" val="3257863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phenolics important for wine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Organoleptic considerations</a:t>
            </a:r>
          </a:p>
          <a:p>
            <a:r>
              <a:rPr lang="en-US" dirty="0"/>
              <a:t>Largely grape derived</a:t>
            </a:r>
          </a:p>
          <a:p>
            <a:r>
              <a:rPr lang="en-US" dirty="0"/>
              <a:t>Targets of oxidase activity in juice/must</a:t>
            </a:r>
          </a:p>
          <a:p>
            <a:r>
              <a:rPr lang="en-US" dirty="0"/>
              <a:t>Ageing of wine is linked to phenolic composition</a:t>
            </a:r>
          </a:p>
          <a:p>
            <a:r>
              <a:rPr lang="en-US" dirty="0"/>
              <a:t>Precursors for microbial spoilage - Brett</a:t>
            </a:r>
          </a:p>
          <a:p>
            <a:r>
              <a:rPr lang="en-US" dirty="0"/>
              <a:t>Health benefits – resveratrol</a:t>
            </a:r>
          </a:p>
          <a:p>
            <a:r>
              <a:rPr lang="en-US" dirty="0"/>
              <a:t>Wine color</a:t>
            </a:r>
          </a:p>
        </p:txBody>
      </p:sp>
    </p:spTree>
    <p:extLst>
      <p:ext uri="{BB962C8B-B14F-4D97-AF65-F5344CB8AC3E}">
        <p14:creationId xmlns:p14="http://schemas.microsoft.com/office/powerpoint/2010/main" xmlns="" val="3400024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Grape Phenolics – Total phenol levels in </a:t>
            </a:r>
            <a:r>
              <a:rPr lang="en-US" i="1" dirty="0"/>
              <a:t>Vitis vinifera </a:t>
            </a:r>
            <a:r>
              <a:rPr lang="en-US" dirty="0"/>
              <a:t>grapes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5700" y="2603500"/>
          <a:ext cx="882491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 GRAPES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 GRAPES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41714" y="5170714"/>
            <a:ext cx="554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Numbers is Gallic Acid Equivalents (mg/kg GAE)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0583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Phenolics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55700" y="2603500"/>
          <a:ext cx="88249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</a:t>
                      </a:r>
                      <a:r>
                        <a:rPr lang="en-US" baseline="0" dirty="0"/>
                        <a:t> WINE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 WINE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Non-flavonoids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Anthocyanins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Condensed Tannins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 Flavanoids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Flavonols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1400 (5631)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112.7 (3893)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590483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Astringency and Wine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Attribute for Wine</a:t>
            </a:r>
          </a:p>
          <a:p>
            <a:pPr lvl="1"/>
            <a:r>
              <a:rPr lang="en-US" dirty="0"/>
              <a:t>Body or palate weight</a:t>
            </a:r>
          </a:p>
          <a:p>
            <a:pPr lvl="1"/>
            <a:r>
              <a:rPr lang="en-US" dirty="0"/>
              <a:t>Contributes to flavor</a:t>
            </a:r>
          </a:p>
          <a:p>
            <a:pPr lvl="1"/>
            <a:r>
              <a:rPr lang="en-US" dirty="0"/>
              <a:t>Adds complexity</a:t>
            </a:r>
          </a:p>
          <a:p>
            <a:pPr lvl="1"/>
            <a:r>
              <a:rPr lang="en-US" dirty="0"/>
              <a:t>Lengthens perception of flavor</a:t>
            </a:r>
          </a:p>
          <a:p>
            <a:pPr lvl="1"/>
            <a:r>
              <a:rPr lang="en-US" dirty="0"/>
              <a:t>Driver of quality</a:t>
            </a:r>
          </a:p>
          <a:p>
            <a:pPr lvl="2"/>
            <a:r>
              <a:rPr lang="en-US" dirty="0"/>
              <a:t>Too high: difficult to drink</a:t>
            </a:r>
          </a:p>
          <a:p>
            <a:pPr lvl="2"/>
            <a:r>
              <a:rPr lang="en-US" dirty="0"/>
              <a:t>Too low: boring</a:t>
            </a:r>
          </a:p>
        </p:txBody>
      </p:sp>
    </p:spTree>
    <p:extLst>
      <p:ext uri="{BB962C8B-B14F-4D97-AF65-F5344CB8AC3E}">
        <p14:creationId xmlns:p14="http://schemas.microsoft.com/office/powerpoint/2010/main" xmlns="" val="3589878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Astringency –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complex of sensations due to shrinking, drawing or puckering of the epithelium as a result to exposure to substances such as alums or tannins”</a:t>
            </a:r>
          </a:p>
          <a:p>
            <a:pPr marL="457200" lvl="1" indent="0">
              <a:buNone/>
            </a:pPr>
            <a:r>
              <a:rPr lang="en-US" dirty="0"/>
              <a:t>-- ASTM (1989)</a:t>
            </a:r>
          </a:p>
          <a:p>
            <a:r>
              <a:rPr lang="en-US" dirty="0"/>
              <a:t>Perceived differently by individuals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5473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7835" y="3066757"/>
            <a:ext cx="1371600" cy="1733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Astringent Substances in Wine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Phenols</a:t>
            </a:r>
          </a:p>
          <a:p>
            <a:pPr lvl="1"/>
            <a:r>
              <a:rPr lang="en-US" dirty="0"/>
              <a:t>Primary source of astringency and bitterness in wine</a:t>
            </a:r>
          </a:p>
          <a:p>
            <a:pPr lvl="1"/>
            <a:r>
              <a:rPr lang="en-US" dirty="0"/>
              <a:t>Yield color, body and flavor</a:t>
            </a:r>
          </a:p>
          <a:p>
            <a:pPr lvl="1"/>
            <a:r>
              <a:rPr lang="en-US" dirty="0"/>
              <a:t>Cyclic benzene compounds with 1 of more OH groups</a:t>
            </a:r>
          </a:p>
          <a:p>
            <a:endParaRPr lang="en-US" dirty="0"/>
          </a:p>
          <a:p>
            <a:r>
              <a:rPr lang="en-US" dirty="0"/>
              <a:t>Phenolic Types</a:t>
            </a:r>
          </a:p>
          <a:p>
            <a:pPr lvl="1"/>
            <a:r>
              <a:rPr lang="en-US" dirty="0"/>
              <a:t>Flavonoids</a:t>
            </a:r>
          </a:p>
          <a:p>
            <a:pPr lvl="1"/>
            <a:r>
              <a:rPr lang="en-US" dirty="0"/>
              <a:t>Non-flavonoids</a:t>
            </a:r>
          </a:p>
        </p:txBody>
      </p:sp>
      <p:pic>
        <p:nvPicPr>
          <p:cNvPr id="2050" name="Picture 2" descr="http://upload.wikimedia.org/wikipedia/commons/8/86/Phenol-2D-fl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97835" y="3066757"/>
            <a:ext cx="1371600" cy="1733843"/>
          </a:xfrm>
          <a:prstGeom prst="rect">
            <a:avLst/>
          </a:prstGeom>
          <a:solidFill>
            <a:schemeClr val="tx1"/>
          </a:solidFill>
          <a:extLst/>
        </p:spPr>
      </p:pic>
    </p:spTree>
    <p:extLst>
      <p:ext uri="{BB962C8B-B14F-4D97-AF65-F5344CB8AC3E}">
        <p14:creationId xmlns:p14="http://schemas.microsoft.com/office/powerpoint/2010/main" xmlns="" val="194496542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Astringent Substances in Wine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66011"/>
            <a:ext cx="10131425" cy="3649133"/>
          </a:xfrm>
        </p:spPr>
        <p:txBody>
          <a:bodyPr/>
          <a:lstStyle/>
          <a:p>
            <a:r>
              <a:rPr lang="en-US" dirty="0"/>
              <a:t>Flavonoids</a:t>
            </a:r>
          </a:p>
          <a:p>
            <a:pPr lvl="1"/>
            <a:r>
              <a:rPr lang="en-US" dirty="0"/>
              <a:t>Most Important: ~85% of total phenolics in red wine</a:t>
            </a:r>
          </a:p>
          <a:p>
            <a:pPr lvl="1"/>
            <a:r>
              <a:rPr lang="en-US" dirty="0"/>
              <a:t>Found in Skins, Seeds, Stems</a:t>
            </a:r>
          </a:p>
          <a:p>
            <a:pPr lvl="1"/>
            <a:r>
              <a:rPr lang="en-US" dirty="0"/>
              <a:t>Most common in wine are: Flavonols, Catechins, Anthocyanins, Leucoanthocyanins</a:t>
            </a:r>
          </a:p>
          <a:p>
            <a:pPr lvl="1"/>
            <a:r>
              <a:rPr lang="en-US" dirty="0"/>
              <a:t>Two Phenols joined by a pyran (O2 containing) ring</a:t>
            </a:r>
          </a:p>
          <a:p>
            <a:pPr lvl="1"/>
            <a:r>
              <a:rPr lang="en-US" dirty="0"/>
              <a:t>Polymers = Condensed Tannins (Proanthocyanidins)</a:t>
            </a:r>
          </a:p>
        </p:txBody>
      </p:sp>
      <p:pic>
        <p:nvPicPr>
          <p:cNvPr id="3074" name="Picture 2" descr="http://blog.khymos.org/wp-content/2007/01/epicatechi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0480" y="4229294"/>
            <a:ext cx="392715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171026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Astringent Substances in Wine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50" y="1166548"/>
            <a:ext cx="10131425" cy="3649133"/>
          </a:xfrm>
        </p:spPr>
        <p:txBody>
          <a:bodyPr/>
          <a:lstStyle/>
          <a:p>
            <a:r>
              <a:rPr lang="en-US" dirty="0"/>
              <a:t>Flavonols – Skin, glycosidic form</a:t>
            </a:r>
          </a:p>
          <a:p>
            <a:r>
              <a:rPr lang="en-US" dirty="0"/>
              <a:t>Anthocyanins – Skin, color</a:t>
            </a:r>
          </a:p>
          <a:p>
            <a:r>
              <a:rPr lang="en-US" dirty="0"/>
              <a:t>Flavan-3-ols – Seeds, Stems</a:t>
            </a:r>
          </a:p>
        </p:txBody>
      </p:sp>
      <p:pic>
        <p:nvPicPr>
          <p:cNvPr id="4098" name="Picture 2" descr="http://www.succulent-plant.com/glossary/images/anthocyan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74975" y="3916362"/>
            <a:ext cx="20478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257925" y="4010025"/>
            <a:ext cx="2691763" cy="1492250"/>
            <a:chOff x="7743825" y="3962400"/>
            <a:chExt cx="2691763" cy="1492250"/>
          </a:xfrm>
        </p:grpSpPr>
        <p:pic>
          <p:nvPicPr>
            <p:cNvPr id="4" name="Picture 2" descr="http://blog.khymos.org/wp-content/2007/01/epicatechin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161" y="4311650"/>
              <a:ext cx="2066924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743825" y="3962400"/>
              <a:ext cx="2691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Catechin (Flavan-3-ol)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335311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Organoleptic Compounds of Wine</a:t>
            </a:r>
            <a:br>
              <a:rPr lang="en-US" dirty="0"/>
            </a:br>
            <a:r>
              <a:rPr lang="en-US" sz="2800" dirty="0"/>
              <a:t>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detect, or learn to detect, small differences in various compounds that are commonly found in wine</a:t>
            </a:r>
          </a:p>
          <a:p>
            <a:r>
              <a:rPr lang="en-US" dirty="0"/>
              <a:t>I will give a little scientific background on these various substances</a:t>
            </a:r>
          </a:p>
          <a:p>
            <a:r>
              <a:rPr lang="en-US" dirty="0"/>
              <a:t>Discuss where they come from or why they are there</a:t>
            </a:r>
          </a:p>
          <a:p>
            <a:r>
              <a:rPr lang="en-US" dirty="0"/>
              <a:t>Then individually you will try to see if you can detect small increases in these compounds in the wines in front of you</a:t>
            </a:r>
          </a:p>
        </p:txBody>
      </p:sp>
    </p:spTree>
    <p:extLst>
      <p:ext uri="{BB962C8B-B14F-4D97-AF65-F5344CB8AC3E}">
        <p14:creationId xmlns:p14="http://schemas.microsoft.com/office/powerpoint/2010/main" xmlns="" val="2588255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Astringency and Polymerization</a:t>
            </a:r>
          </a:p>
        </p:txBody>
      </p:sp>
      <p:pic>
        <p:nvPicPr>
          <p:cNvPr id="5122" name="Picture 2" descr="http://www.opcs.com/img/illus-dim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1900" y="2863848"/>
            <a:ext cx="1905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PCs: polymeric proanthocyanidins are clusters of hexamers, 6, or more, also known as tanni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18475" y="2501898"/>
            <a:ext cx="1905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atechin: the single flavanol after it irreversibly became a single catechin, not bonded as OPC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65325" y="2255837"/>
            <a:ext cx="1905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picatechin: the single flavanol after it irreversibly became a single epicatechin, not bonded as OPC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65325" y="4264024"/>
            <a:ext cx="1905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53350" y="5695950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AKA: Condensed Tannin</a:t>
            </a:r>
          </a:p>
        </p:txBody>
      </p:sp>
      <p:sp>
        <p:nvSpPr>
          <p:cNvPr id="5" name="Oval 4"/>
          <p:cNvSpPr/>
          <p:nvPr/>
        </p:nvSpPr>
        <p:spPr>
          <a:xfrm>
            <a:off x="1390650" y="6210300"/>
            <a:ext cx="1495425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Bitter</a:t>
            </a:r>
          </a:p>
        </p:txBody>
      </p:sp>
      <p:sp>
        <p:nvSpPr>
          <p:cNvPr id="10" name="Oval 9"/>
          <p:cNvSpPr/>
          <p:nvPr/>
        </p:nvSpPr>
        <p:spPr>
          <a:xfrm>
            <a:off x="3581400" y="6219825"/>
            <a:ext cx="1495425" cy="419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Bitter &amp; Astringent</a:t>
            </a:r>
          </a:p>
        </p:txBody>
      </p:sp>
      <p:sp>
        <p:nvSpPr>
          <p:cNvPr id="11" name="Oval 10"/>
          <p:cNvSpPr/>
          <p:nvPr/>
        </p:nvSpPr>
        <p:spPr>
          <a:xfrm>
            <a:off x="5772150" y="6210300"/>
            <a:ext cx="1495425" cy="4191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Astringent</a:t>
            </a:r>
          </a:p>
        </p:txBody>
      </p:sp>
      <p:sp>
        <p:nvSpPr>
          <p:cNvPr id="12" name="Oval 11"/>
          <p:cNvSpPr/>
          <p:nvPr/>
        </p:nvSpPr>
        <p:spPr>
          <a:xfrm>
            <a:off x="7962900" y="6210300"/>
            <a:ext cx="1495425" cy="419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Tasteless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00375" y="641985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00650" y="6410325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72350" y="6410325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775" y="6457950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Monomeric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58325" y="644842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Polymeric</a:t>
            </a:r>
          </a:p>
        </p:txBody>
      </p:sp>
    </p:spTree>
    <p:extLst>
      <p:ext uri="{BB962C8B-B14F-4D97-AF65-F5344CB8AC3E}">
        <p14:creationId xmlns:p14="http://schemas.microsoft.com/office/powerpoint/2010/main" xmlns="" val="141159814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Astringency –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debated</a:t>
            </a:r>
          </a:p>
          <a:p>
            <a:pPr lvl="1"/>
            <a:r>
              <a:rPr lang="en-US" dirty="0"/>
              <a:t>Widest belief is that the monomeric compounds bind to the bitter taste receptors and activate them</a:t>
            </a:r>
          </a:p>
          <a:p>
            <a:pPr lvl="1"/>
            <a:r>
              <a:rPr lang="en-US" dirty="0"/>
              <a:t>While astringency is caused the tannins binding to saliva proteins (drying) and to the cell membrane surfaces of the mouth (drying/puckering)</a:t>
            </a:r>
          </a:p>
          <a:p>
            <a:pPr lvl="1"/>
            <a:r>
              <a:rPr lang="en-US" dirty="0"/>
              <a:t>This effect is not noticed when food is eaten or is noticed less</a:t>
            </a:r>
          </a:p>
          <a:p>
            <a:pPr lvl="2"/>
            <a:r>
              <a:rPr lang="en-US" dirty="0"/>
              <a:t>Due to the tannins binding to the food proteins instead of your proteins</a:t>
            </a:r>
          </a:p>
        </p:txBody>
      </p:sp>
    </p:spTree>
    <p:extLst>
      <p:ext uri="{BB962C8B-B14F-4D97-AF65-F5344CB8AC3E}">
        <p14:creationId xmlns:p14="http://schemas.microsoft.com/office/powerpoint/2010/main" xmlns="" val="271419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Astringency/Bitterness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Contributes to body or palate weight</a:t>
            </a:r>
          </a:p>
          <a:p>
            <a:r>
              <a:rPr lang="en-US" dirty="0"/>
              <a:t>Contributes to flavor</a:t>
            </a:r>
          </a:p>
          <a:p>
            <a:r>
              <a:rPr lang="en-US" dirty="0"/>
              <a:t>Drying/Puckering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Control sample has been spiked with Tannin</a:t>
            </a:r>
          </a:p>
          <a:p>
            <a:r>
              <a:rPr lang="en-US" dirty="0"/>
              <a:t>Smell and taste the control wine</a:t>
            </a:r>
          </a:p>
          <a:p>
            <a:r>
              <a:rPr lang="en-US" dirty="0"/>
              <a:t>Smell and taste the spiked sample</a:t>
            </a:r>
          </a:p>
          <a:p>
            <a:r>
              <a:rPr lang="en-US" dirty="0"/>
              <a:t>Are they different?  How?</a:t>
            </a:r>
          </a:p>
          <a:p>
            <a:r>
              <a:rPr lang="en-US" dirty="0"/>
              <a:t>Increase of tannins by 0.4 g/L (400 ppm)</a:t>
            </a:r>
          </a:p>
        </p:txBody>
      </p:sp>
      <p:pic>
        <p:nvPicPr>
          <p:cNvPr id="3074" name="Picture 2" descr="https://bsclarified.files.wordpress.com/2011/07/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9486" y="404989"/>
            <a:ext cx="2000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567127" y="289249"/>
            <a:ext cx="1819469" cy="905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7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Sulfur dioxide (SO2)</a:t>
            </a:r>
          </a:p>
        </p:txBody>
      </p:sp>
    </p:spTree>
    <p:extLst>
      <p:ext uri="{BB962C8B-B14F-4D97-AF65-F5344CB8AC3E}">
        <p14:creationId xmlns:p14="http://schemas.microsoft.com/office/powerpoint/2010/main" xmlns="" val="297888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Caused by wine pigments</a:t>
            </a:r>
          </a:p>
          <a:p>
            <a:r>
              <a:rPr lang="en-US" dirty="0"/>
              <a:t>Most notably the anthocyanins</a:t>
            </a:r>
          </a:p>
          <a:p>
            <a:r>
              <a:rPr lang="en-US" dirty="0"/>
              <a:t>Color of anthocyanins is affected by:</a:t>
            </a:r>
          </a:p>
          <a:p>
            <a:pPr lvl="1"/>
            <a:r>
              <a:rPr lang="en-US" dirty="0"/>
              <a:t>pH</a:t>
            </a:r>
          </a:p>
          <a:p>
            <a:pPr lvl="1"/>
            <a:r>
              <a:rPr lang="en-US" dirty="0"/>
              <a:t>Binding to SO2</a:t>
            </a:r>
          </a:p>
          <a:p>
            <a:pPr lvl="1"/>
            <a:r>
              <a:rPr lang="en-US" dirty="0"/>
              <a:t>Co-pigments</a:t>
            </a:r>
          </a:p>
        </p:txBody>
      </p:sp>
      <p:pic>
        <p:nvPicPr>
          <p:cNvPr id="10242" name="Picture 2" descr="http://www.apps.fst.vt.edu/extension/enology/images/EN156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89401" y="1824821"/>
            <a:ext cx="4762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486565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956" y="0"/>
            <a:ext cx="5510694" cy="6766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22140" y="4267028"/>
            <a:ext cx="5369859" cy="2562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3372" y="3580393"/>
            <a:ext cx="647794" cy="37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7269" y="185683"/>
            <a:ext cx="754380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519" y="5025655"/>
            <a:ext cx="110871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410" y="1832632"/>
            <a:ext cx="1481496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COLORLESS</a:t>
            </a:r>
          </a:p>
        </p:txBody>
      </p:sp>
      <p:pic>
        <p:nvPicPr>
          <p:cNvPr id="11266" name="Picture 2" descr="http://www.intechopen.com/source/html/44143/media/image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67718" y="-75034"/>
            <a:ext cx="6024281" cy="43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986135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SO2 in Winemaking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Antimicrobial Agent</a:t>
            </a:r>
          </a:p>
          <a:p>
            <a:pPr lvl="1"/>
            <a:r>
              <a:rPr lang="en-US" dirty="0"/>
              <a:t>Kills or stops growth</a:t>
            </a:r>
          </a:p>
          <a:p>
            <a:r>
              <a:rPr lang="en-US" dirty="0"/>
              <a:t>Inhibition of oxidase activities</a:t>
            </a:r>
          </a:p>
          <a:p>
            <a:pPr lvl="1"/>
            <a:r>
              <a:rPr lang="en-US" dirty="0"/>
              <a:t>Stops PPOs</a:t>
            </a:r>
          </a:p>
          <a:p>
            <a:r>
              <a:rPr lang="en-US" dirty="0"/>
              <a:t>Antioxidant activity</a:t>
            </a:r>
          </a:p>
          <a:p>
            <a:r>
              <a:rPr lang="en-US" dirty="0"/>
              <a:t>Binding to carbonyl compounds</a:t>
            </a:r>
          </a:p>
          <a:p>
            <a:pPr lvl="1"/>
            <a:r>
              <a:rPr lang="en-US" dirty="0"/>
              <a:t>Aldehyde</a:t>
            </a:r>
          </a:p>
        </p:txBody>
      </p:sp>
      <p:pic>
        <p:nvPicPr>
          <p:cNvPr id="1026" name="Picture 2" descr="http://www.elmhurst.edu/%7Echm/vchembook/images3/700carbony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4876" y="2394667"/>
            <a:ext cx="1694671" cy="17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913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chemistry of SO2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63" y="2568994"/>
            <a:ext cx="8825659" cy="3416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Sulfur dioxide is a gas at room temperature</a:t>
            </a:r>
          </a:p>
          <a:p>
            <a:r>
              <a:rPr lang="en-US" dirty="0"/>
              <a:t>In aqueous solution a pH dependent equilibrium is established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: molecular sulfur dioxide </a:t>
            </a:r>
            <a:r>
              <a:rPr lang="en-US" dirty="0">
                <a:solidFill>
                  <a:srgbClr val="FF0000"/>
                </a:solidFill>
              </a:rPr>
              <a:t>– ACTIVE FORM</a:t>
            </a:r>
            <a:endParaRPr lang="en-US" dirty="0"/>
          </a:p>
          <a:p>
            <a:r>
              <a:rPr lang="en-US" dirty="0"/>
              <a:t>HSO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: bisulfite (anion)</a:t>
            </a:r>
          </a:p>
          <a:p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en-US" dirty="0"/>
              <a:t>: sulfite (dianion)</a:t>
            </a:r>
          </a:p>
          <a:p>
            <a:r>
              <a:rPr lang="en-US" dirty="0"/>
              <a:t>At wine pH, the bisulfite ion predominates</a:t>
            </a:r>
          </a:p>
          <a:p>
            <a:r>
              <a:rPr lang="en-US" dirty="0"/>
              <a:t>Almost no dianion form at wine pH</a:t>
            </a:r>
          </a:p>
          <a:p>
            <a:r>
              <a:rPr lang="en-US" dirty="0"/>
              <a:t>Low levels of molecular form present at wine pH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35509" y="3164465"/>
            <a:ext cx="4565920" cy="534670"/>
            <a:chOff x="1535509" y="3164465"/>
            <a:chExt cx="4565920" cy="534670"/>
          </a:xfrm>
        </p:grpSpPr>
        <p:sp>
          <p:nvSpPr>
            <p:cNvPr id="4" name="TextBox 3"/>
            <p:cNvSpPr txBox="1"/>
            <p:nvPr/>
          </p:nvSpPr>
          <p:spPr>
            <a:xfrm>
              <a:off x="1535509" y="3329803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baseline="-25000" dirty="0"/>
                <a:t>2</a:t>
              </a:r>
              <a:r>
                <a:rPr lang="en-US" dirty="0"/>
                <a:t>0 + SO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91805" y="3329803"/>
              <a:ext cx="1358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HSO</a:t>
              </a:r>
              <a:r>
                <a:rPr lang="en-US" baseline="-25000" dirty="0"/>
                <a:t>3</a:t>
              </a:r>
              <a:r>
                <a:rPr lang="en-US" baseline="30000" dirty="0"/>
                <a:t>-</a:t>
              </a:r>
              <a:r>
                <a:rPr lang="en-US" dirty="0"/>
                <a:t> + H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1987" y="3329803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</a:t>
              </a:r>
              <a:r>
                <a:rPr lang="en-US" baseline="-25000" dirty="0"/>
                <a:t>3</a:t>
              </a:r>
              <a:r>
                <a:rPr lang="en-US" baseline="30000" dirty="0"/>
                <a:t>2-</a:t>
              </a:r>
              <a:r>
                <a:rPr lang="en-US" dirty="0"/>
                <a:t> + H</a:t>
              </a:r>
              <a:r>
                <a:rPr lang="en-US" baseline="30000" dirty="0"/>
                <a:t>+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820870" y="3516376"/>
              <a:ext cx="37093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491052" y="3514469"/>
              <a:ext cx="37093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26266" y="3176868"/>
              <a:ext cx="7601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pKa=1.81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96447" y="3164465"/>
              <a:ext cx="7601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pKa=7.20</a:t>
              </a:r>
            </a:p>
          </p:txBody>
        </p:sp>
      </p:grpSp>
      <p:pic>
        <p:nvPicPr>
          <p:cNvPr id="2050" name="Picture 2" descr="http://www.brsquared.org/wine/Articles/SO2/SO2distr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35023" y="3514469"/>
            <a:ext cx="4952655" cy="292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0076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SO2 do you need?</a:t>
            </a:r>
          </a:p>
        </p:txBody>
      </p:sp>
      <p:pic>
        <p:nvPicPr>
          <p:cNvPr id="3074" name="Picture 2" descr="http://www.brsquared.org/wine/Articles/SO2/SO2MF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211" y="2065866"/>
            <a:ext cx="5659023" cy="38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68459" y="2065867"/>
            <a:ext cx="5650668" cy="38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060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SO2 in juice and wine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38425"/>
            <a:ext cx="10131425" cy="3649133"/>
          </a:xfrm>
        </p:spPr>
        <p:txBody>
          <a:bodyPr/>
          <a:lstStyle/>
          <a:p>
            <a:r>
              <a:rPr lang="en-US" dirty="0"/>
              <a:t>Not all SO2 added to juice or wine remains free in its various forms</a:t>
            </a:r>
          </a:p>
          <a:p>
            <a:r>
              <a:rPr lang="en-US" dirty="0"/>
              <a:t>Chemicals in juice and wine form reversible associations with SO2</a:t>
            </a:r>
          </a:p>
          <a:p>
            <a:r>
              <a:rPr lang="en-US" dirty="0"/>
              <a:t>The “bound” SO2 is no longer active but may be released if conditions change</a:t>
            </a:r>
          </a:p>
        </p:txBody>
      </p:sp>
      <p:pic>
        <p:nvPicPr>
          <p:cNvPr id="4098" name="Picture 2" descr="http://www.brsquared.org/wine/Articles/SO2/SO2for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4954" y="4223319"/>
            <a:ext cx="85915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42191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1" y="1963024"/>
            <a:ext cx="4996923" cy="3828175"/>
          </a:xfrm>
        </p:spPr>
        <p:txBody>
          <a:bodyPr/>
          <a:lstStyle/>
          <a:p>
            <a:r>
              <a:rPr lang="en-US" dirty="0"/>
              <a:t>Ethanol</a:t>
            </a:r>
          </a:p>
          <a:p>
            <a:r>
              <a:rPr lang="en-US" dirty="0"/>
              <a:t>Sucrose</a:t>
            </a:r>
          </a:p>
          <a:p>
            <a:r>
              <a:rPr lang="en-US" dirty="0"/>
              <a:t>Tartaric Acid</a:t>
            </a:r>
          </a:p>
          <a:p>
            <a:r>
              <a:rPr lang="en-US" dirty="0"/>
              <a:t>Tannin</a:t>
            </a:r>
          </a:p>
          <a:p>
            <a:r>
              <a:rPr lang="en-US" dirty="0"/>
              <a:t>Potassium </a:t>
            </a:r>
            <a:r>
              <a:rPr lang="en-US" dirty="0" err="1"/>
              <a:t>Metabisufite</a:t>
            </a:r>
            <a:r>
              <a:rPr lang="en-US" dirty="0"/>
              <a:t> (KMBS)</a:t>
            </a:r>
          </a:p>
          <a:p>
            <a:r>
              <a:rPr lang="en-US" dirty="0"/>
              <a:t>Acetic Acid + Ethyl Acetate</a:t>
            </a:r>
          </a:p>
          <a:p>
            <a:r>
              <a:rPr lang="en-US" dirty="0"/>
              <a:t>Hydrogen Peroxide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1963024"/>
            <a:ext cx="4995334" cy="3347207"/>
          </a:xfrm>
        </p:spPr>
        <p:txBody>
          <a:bodyPr/>
          <a:lstStyle/>
          <a:p>
            <a:r>
              <a:rPr lang="en-US" dirty="0"/>
              <a:t>Alcohol</a:t>
            </a:r>
          </a:p>
          <a:p>
            <a:r>
              <a:rPr lang="en-US" dirty="0"/>
              <a:t>Residual Sugar</a:t>
            </a:r>
          </a:p>
          <a:p>
            <a:r>
              <a:rPr lang="en-US" dirty="0"/>
              <a:t>Acidity</a:t>
            </a:r>
          </a:p>
          <a:p>
            <a:r>
              <a:rPr lang="en-US" dirty="0"/>
              <a:t>Astringency/Bitterness</a:t>
            </a:r>
          </a:p>
          <a:p>
            <a:r>
              <a:rPr lang="en-US" dirty="0"/>
              <a:t>Sulfur Dioxide (SO2)</a:t>
            </a:r>
          </a:p>
          <a:p>
            <a:r>
              <a:rPr lang="en-US" dirty="0"/>
              <a:t>Volatile Acidity</a:t>
            </a:r>
          </a:p>
          <a:p>
            <a:r>
              <a:rPr lang="en-US" dirty="0"/>
              <a:t>Oxidation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18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SO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Antimicrobial</a:t>
            </a:r>
          </a:p>
          <a:p>
            <a:pPr lvl="1"/>
            <a:r>
              <a:rPr lang="en-US" dirty="0"/>
              <a:t>Molecular SO</a:t>
            </a:r>
            <a:r>
              <a:rPr lang="en-US" baseline="-25000" dirty="0"/>
              <a:t>2</a:t>
            </a:r>
            <a:r>
              <a:rPr lang="en-US" dirty="0"/>
              <a:t> can permeate into cells and kill them</a:t>
            </a:r>
          </a:p>
          <a:p>
            <a:r>
              <a:rPr lang="en-US" dirty="0"/>
              <a:t>Anti-oxidasic</a:t>
            </a:r>
          </a:p>
          <a:p>
            <a:pPr lvl="1"/>
            <a:r>
              <a:rPr lang="en-US" dirty="0"/>
              <a:t>Inhibits PPO Enzymes</a:t>
            </a:r>
          </a:p>
          <a:p>
            <a:r>
              <a:rPr lang="en-US" dirty="0"/>
              <a:t>Anti-oxidant</a:t>
            </a:r>
          </a:p>
          <a:p>
            <a:pPr lvl="1"/>
            <a:r>
              <a:rPr lang="en-US" dirty="0"/>
              <a:t>Dianion form (sulfite) is what reacts with oxygen, at wine pH almost none exists</a:t>
            </a:r>
          </a:p>
          <a:p>
            <a:pPr lvl="1"/>
            <a:r>
              <a:rPr lang="en-US" dirty="0"/>
              <a:t>However, molecular SO</a:t>
            </a:r>
            <a:r>
              <a:rPr lang="en-US" baseline="-25000" dirty="0"/>
              <a:t>2</a:t>
            </a:r>
            <a:r>
              <a:rPr lang="en-US" dirty="0"/>
              <a:t> binds strongly to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to create sulfuric acid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arises from non-enzymatic oxidation of phenolics</a:t>
            </a:r>
          </a:p>
          <a:p>
            <a:pPr lvl="1"/>
            <a:r>
              <a:rPr lang="en-US" dirty="0"/>
              <a:t>Boulton “Only significant contribution of SO</a:t>
            </a:r>
            <a:r>
              <a:rPr lang="en-US" baseline="-25000" dirty="0"/>
              <a:t>2</a:t>
            </a:r>
            <a:r>
              <a:rPr lang="en-US" dirty="0"/>
              <a:t> as an antioxidant in wine appears to be in reaction with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271909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Ascorbic Acid and SO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Ascorbic Acid reacts readily with oxygen</a:t>
            </a:r>
          </a:p>
          <a:p>
            <a:r>
              <a:rPr lang="en-US" dirty="0"/>
              <a:t>Upon oxidation it forms hydrogen peroxide</a:t>
            </a:r>
          </a:p>
          <a:p>
            <a:r>
              <a:rPr lang="en-US" dirty="0"/>
              <a:t>This binds rapidly to any free molecular SO</a:t>
            </a:r>
            <a:r>
              <a:rPr lang="en-US" baseline="-25000" dirty="0"/>
              <a:t>2</a:t>
            </a:r>
          </a:p>
          <a:p>
            <a:r>
              <a:rPr lang="en-US" dirty="0"/>
              <a:t>Free SO</a:t>
            </a:r>
            <a:r>
              <a:rPr lang="en-US" baseline="-25000" dirty="0"/>
              <a:t>2</a:t>
            </a:r>
            <a:r>
              <a:rPr lang="en-US" dirty="0"/>
              <a:t> will be depleted by peroxide, leaving wine with no protection</a:t>
            </a:r>
          </a:p>
          <a:p>
            <a:r>
              <a:rPr lang="en-US" dirty="0"/>
              <a:t>If free SO</a:t>
            </a:r>
            <a:r>
              <a:rPr lang="en-US" baseline="-25000" dirty="0"/>
              <a:t>2</a:t>
            </a:r>
            <a:r>
              <a:rPr lang="en-US" dirty="0"/>
              <a:t> is insufficient, peroxide will oxidize wine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 SO</a:t>
            </a:r>
            <a:r>
              <a:rPr lang="en-US" baseline="-25000" dirty="0"/>
              <a:t>2</a:t>
            </a:r>
            <a:r>
              <a:rPr lang="en-US" dirty="0"/>
              <a:t> to wine when adding ascorbic acid</a:t>
            </a:r>
          </a:p>
        </p:txBody>
      </p:sp>
    </p:spTree>
    <p:extLst>
      <p:ext uri="{BB962C8B-B14F-4D97-AF65-F5344CB8AC3E}">
        <p14:creationId xmlns:p14="http://schemas.microsoft.com/office/powerpoint/2010/main" xmlns="" val="409943117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Sulfur dioxide (so2)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Strong bronchial constrictor</a:t>
            </a:r>
          </a:p>
          <a:p>
            <a:r>
              <a:rPr lang="en-US" dirty="0"/>
              <a:t>Threshold 10 ppm in air, 15-40 ppm in wine</a:t>
            </a:r>
          </a:p>
          <a:p>
            <a:r>
              <a:rPr lang="en-US" dirty="0"/>
              <a:t>Metallic (tin), harsh character</a:t>
            </a:r>
          </a:p>
          <a:p>
            <a:r>
              <a:rPr lang="en-US" dirty="0"/>
              <a:t>Pungent aroma, sharpness/pain in nose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Control sample has been spiked with KMBS</a:t>
            </a:r>
          </a:p>
          <a:p>
            <a:r>
              <a:rPr lang="en-US" dirty="0"/>
              <a:t>Smell and taste the control wine</a:t>
            </a:r>
          </a:p>
          <a:p>
            <a:r>
              <a:rPr lang="en-US" dirty="0"/>
              <a:t>Smell and taste the spiked sample</a:t>
            </a:r>
          </a:p>
          <a:p>
            <a:r>
              <a:rPr lang="en-US" dirty="0"/>
              <a:t>Are they different?  How?</a:t>
            </a:r>
          </a:p>
          <a:p>
            <a:r>
              <a:rPr lang="en-US" dirty="0"/>
              <a:t>Increase of Total SO2 by 0.114 g/L (114 ppm)</a:t>
            </a:r>
          </a:p>
        </p:txBody>
      </p:sp>
    </p:spTree>
    <p:extLst>
      <p:ext uri="{BB962C8B-B14F-4D97-AF65-F5344CB8AC3E}">
        <p14:creationId xmlns:p14="http://schemas.microsoft.com/office/powerpoint/2010/main" xmlns="" val="40641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VOLAtile</a:t>
            </a:r>
            <a:r>
              <a:rPr lang="en-US" dirty="0"/>
              <a:t> acidity</a:t>
            </a:r>
          </a:p>
        </p:txBody>
      </p:sp>
    </p:spTree>
    <p:extLst>
      <p:ext uri="{BB962C8B-B14F-4D97-AF65-F5344CB8AC3E}">
        <p14:creationId xmlns:p14="http://schemas.microsoft.com/office/powerpoint/2010/main" xmlns="" val="12660178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Volatile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 VA</a:t>
            </a:r>
          </a:p>
          <a:p>
            <a:r>
              <a:rPr lang="en-US" dirty="0"/>
              <a:t>Combination of acetic acid and ethyl acetate</a:t>
            </a:r>
          </a:p>
          <a:p>
            <a:r>
              <a:rPr lang="en-US" dirty="0"/>
              <a:t>Typically found at 90/10 – 99/1% combo in wine</a:t>
            </a:r>
          </a:p>
          <a:p>
            <a:r>
              <a:rPr lang="en-US" dirty="0"/>
              <a:t>They have a synergistic effect</a:t>
            </a:r>
          </a:p>
        </p:txBody>
      </p:sp>
    </p:spTree>
    <p:extLst>
      <p:ext uri="{BB962C8B-B14F-4D97-AF65-F5344CB8AC3E}">
        <p14:creationId xmlns:p14="http://schemas.microsoft.com/office/powerpoint/2010/main" xmlns="" val="611557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Acetic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Volatile acid produced by yeast</a:t>
            </a:r>
          </a:p>
          <a:p>
            <a:r>
              <a:rPr lang="en-US" dirty="0"/>
              <a:t>Threshold between 0.6 – 0.9 g/L</a:t>
            </a:r>
          </a:p>
          <a:p>
            <a:r>
              <a:rPr lang="en-US" dirty="0"/>
              <a:t>Vinegar smell</a:t>
            </a:r>
          </a:p>
          <a:p>
            <a:r>
              <a:rPr lang="en-US" dirty="0"/>
              <a:t>Makes acids and tannins sharper</a:t>
            </a:r>
          </a:p>
          <a:p>
            <a:r>
              <a:rPr lang="en-US" dirty="0"/>
              <a:t>Can be masked by sugar and alcohol</a:t>
            </a:r>
          </a:p>
          <a:p>
            <a:r>
              <a:rPr lang="en-US" dirty="0"/>
              <a:t>Usual source is acetobacter</a:t>
            </a:r>
          </a:p>
        </p:txBody>
      </p:sp>
    </p:spTree>
    <p:extLst>
      <p:ext uri="{BB962C8B-B14F-4D97-AF65-F5344CB8AC3E}">
        <p14:creationId xmlns:p14="http://schemas.microsoft.com/office/powerpoint/2010/main" xmlns="" val="20730371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Acetic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Made by </a:t>
            </a:r>
            <a:r>
              <a:rPr lang="en-US" i="1" dirty="0" err="1"/>
              <a:t>Gluconobacter</a:t>
            </a:r>
            <a:r>
              <a:rPr lang="en-US" i="1" dirty="0"/>
              <a:t>/</a:t>
            </a:r>
            <a:r>
              <a:rPr lang="en-US" i="1" dirty="0" err="1"/>
              <a:t>Acetobacter</a:t>
            </a:r>
            <a:endParaRPr lang="en-US" dirty="0"/>
          </a:p>
          <a:p>
            <a:pPr lvl="1"/>
            <a:r>
              <a:rPr lang="en-US" dirty="0"/>
              <a:t>Needs O2</a:t>
            </a:r>
          </a:p>
          <a:p>
            <a:pPr lvl="1"/>
            <a:r>
              <a:rPr lang="en-US" dirty="0"/>
              <a:t>Topping up important.. from tasting, evaporation, wood adsorption</a:t>
            </a:r>
          </a:p>
          <a:p>
            <a:pPr lvl="1"/>
            <a:r>
              <a:rPr lang="en-US" dirty="0"/>
              <a:t>Acrid smell/taste</a:t>
            </a:r>
          </a:p>
          <a:p>
            <a:pPr lvl="1"/>
            <a:r>
              <a:rPr lang="en-US" dirty="0"/>
              <a:t>Can be controlled via pH, SO2 and temperature</a:t>
            </a:r>
          </a:p>
          <a:p>
            <a:pPr lvl="1"/>
            <a:r>
              <a:rPr lang="en-US" dirty="0"/>
              <a:t>Try to minimize the bacteria throughout winemaking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464361" y="2860614"/>
            <a:ext cx="3352865" cy="2411484"/>
            <a:chOff x="7858000" y="3607063"/>
            <a:chExt cx="3352865" cy="2411484"/>
          </a:xfrm>
        </p:grpSpPr>
        <p:sp>
          <p:nvSpPr>
            <p:cNvPr id="5" name="Rectangle 4"/>
            <p:cNvSpPr/>
            <p:nvPr/>
          </p:nvSpPr>
          <p:spPr>
            <a:xfrm>
              <a:off x="7952762" y="3749879"/>
              <a:ext cx="3187817" cy="218113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chemwiki.ucdavis.edu/@api/deki/files/32150/=Acetic-acid.png?revision=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000" y="3607063"/>
              <a:ext cx="3352865" cy="2411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46579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Ethyl Acetate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Ester produced by yeast</a:t>
            </a:r>
          </a:p>
          <a:p>
            <a:r>
              <a:rPr lang="en-US" dirty="0"/>
              <a:t>Threshold 10 ppm</a:t>
            </a:r>
          </a:p>
          <a:p>
            <a:r>
              <a:rPr lang="en-US" dirty="0"/>
              <a:t>&lt;50 ppm complexing</a:t>
            </a:r>
          </a:p>
          <a:p>
            <a:r>
              <a:rPr lang="en-US" dirty="0"/>
              <a:t>&gt;150 ppm</a:t>
            </a:r>
          </a:p>
          <a:p>
            <a:pPr lvl="1"/>
            <a:r>
              <a:rPr lang="en-US" dirty="0"/>
              <a:t>Nail polish</a:t>
            </a:r>
          </a:p>
          <a:p>
            <a:pPr lvl="1"/>
            <a:r>
              <a:rPr lang="en-US" dirty="0"/>
              <a:t>Glue</a:t>
            </a:r>
          </a:p>
          <a:p>
            <a:r>
              <a:rPr lang="en-US" dirty="0"/>
              <a:t>Spoilage yeasts and bacteria are the 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889194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Ethyl Acetate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61" y="824995"/>
            <a:ext cx="10131425" cy="3649133"/>
          </a:xfrm>
        </p:spPr>
        <p:txBody>
          <a:bodyPr/>
          <a:lstStyle/>
          <a:p>
            <a:pPr lvl="1"/>
            <a:r>
              <a:rPr lang="en-US" dirty="0"/>
              <a:t>Acetic Acid reacts with Ethanol to form Ethyl Acetate</a:t>
            </a:r>
          </a:p>
          <a:p>
            <a:pPr lvl="1"/>
            <a:r>
              <a:rPr lang="en-US" dirty="0"/>
              <a:t>Has a hot smell</a:t>
            </a:r>
          </a:p>
          <a:p>
            <a:pPr lvl="1"/>
            <a:r>
              <a:rPr lang="en-US" dirty="0"/>
              <a:t>Glue like or solvent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thylAcetateFormationF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57" y="3412951"/>
            <a:ext cx="9448799" cy="29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3601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Volatile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Analysis wise is reported as acetic acid equivalents</a:t>
            </a:r>
          </a:p>
          <a:p>
            <a:pPr lvl="1"/>
            <a:r>
              <a:rPr lang="en-US" dirty="0"/>
              <a:t>Composed of about 90% Acetic Acid and 10% Ethyl Acetate</a:t>
            </a:r>
          </a:p>
          <a:p>
            <a:pPr lvl="1"/>
            <a:r>
              <a:rPr lang="en-US" dirty="0"/>
              <a:t>The combo of the two is more potent than the single compounds</a:t>
            </a:r>
          </a:p>
          <a:p>
            <a:pPr lvl="1"/>
            <a:r>
              <a:rPr lang="en-US" dirty="0"/>
              <a:t>Can be blended away</a:t>
            </a:r>
          </a:p>
          <a:p>
            <a:pPr lvl="1"/>
            <a:r>
              <a:rPr lang="en-US" dirty="0"/>
              <a:t>VA Reduction via RO is possible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162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Depending on the yeast used, typical alcohol yields are around (Brix x 0.56)</a:t>
            </a:r>
          </a:p>
          <a:p>
            <a:r>
              <a:rPr lang="en-US" dirty="0"/>
              <a:t>Yeast don’t do this to get you drunk</a:t>
            </a:r>
          </a:p>
          <a:p>
            <a:r>
              <a:rPr lang="en-US" dirty="0"/>
              <a:t>Yeast do it to make energy for themselves</a:t>
            </a:r>
          </a:p>
        </p:txBody>
      </p:sp>
    </p:spTree>
    <p:extLst>
      <p:ext uri="{BB962C8B-B14F-4D97-AF65-F5344CB8AC3E}">
        <p14:creationId xmlns:p14="http://schemas.microsoft.com/office/powerpoint/2010/main" xmlns="" val="26487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Volatile acidity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Acetic Acid</a:t>
            </a:r>
          </a:p>
          <a:p>
            <a:pPr lvl="1"/>
            <a:r>
              <a:rPr lang="en-US" dirty="0"/>
              <a:t>Threshold between 0.6 – 0.9 g/L</a:t>
            </a:r>
          </a:p>
          <a:p>
            <a:pPr lvl="1"/>
            <a:r>
              <a:rPr lang="en-US" dirty="0"/>
              <a:t>Vinegar smell</a:t>
            </a:r>
          </a:p>
          <a:p>
            <a:pPr lvl="1"/>
            <a:r>
              <a:rPr lang="en-US" dirty="0"/>
              <a:t>Makes acids and tannins sharper</a:t>
            </a:r>
          </a:p>
          <a:p>
            <a:pPr lvl="1"/>
            <a:r>
              <a:rPr lang="en-US" dirty="0"/>
              <a:t>Can be masked by sugar and alcohol</a:t>
            </a:r>
          </a:p>
          <a:p>
            <a:r>
              <a:rPr lang="en-US" dirty="0"/>
              <a:t>Ethyl Acetate</a:t>
            </a:r>
          </a:p>
          <a:p>
            <a:pPr lvl="1"/>
            <a:r>
              <a:rPr lang="en-US" dirty="0"/>
              <a:t>Threshold 10 ppm</a:t>
            </a:r>
          </a:p>
          <a:p>
            <a:pPr lvl="1"/>
            <a:r>
              <a:rPr lang="en-US" dirty="0"/>
              <a:t>&lt;50 ppm complexing</a:t>
            </a:r>
          </a:p>
          <a:p>
            <a:pPr lvl="1"/>
            <a:r>
              <a:rPr lang="en-US" dirty="0"/>
              <a:t>&gt;150 ppm</a:t>
            </a:r>
          </a:p>
          <a:p>
            <a:pPr lvl="1"/>
            <a:r>
              <a:rPr lang="en-US" dirty="0"/>
              <a:t>Nail polish</a:t>
            </a:r>
          </a:p>
          <a:p>
            <a:pPr lvl="1"/>
            <a:r>
              <a:rPr lang="en-US" dirty="0"/>
              <a:t>Glue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Control sample has been spiked with Acetic Acid + Ethyl Acetate</a:t>
            </a:r>
          </a:p>
          <a:p>
            <a:r>
              <a:rPr lang="en-US" dirty="0"/>
              <a:t>Smell and taste the control wine</a:t>
            </a:r>
          </a:p>
          <a:p>
            <a:r>
              <a:rPr lang="en-US" dirty="0"/>
              <a:t>Smell and taste the spiked sample</a:t>
            </a:r>
          </a:p>
          <a:p>
            <a:r>
              <a:rPr lang="en-US" dirty="0"/>
              <a:t>Are they different?  How?</a:t>
            </a:r>
          </a:p>
          <a:p>
            <a:r>
              <a:rPr lang="en-US" dirty="0"/>
              <a:t>Increase of Volatile Acidity by 0.7 g/L</a:t>
            </a:r>
          </a:p>
        </p:txBody>
      </p:sp>
    </p:spTree>
    <p:extLst>
      <p:ext uri="{BB962C8B-B14F-4D97-AF65-F5344CB8AC3E}">
        <p14:creationId xmlns:p14="http://schemas.microsoft.com/office/powerpoint/2010/main" xmlns="" val="7046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2638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Oxidized character on its own is rare</a:t>
            </a:r>
          </a:p>
          <a:p>
            <a:pPr lvl="1"/>
            <a:r>
              <a:rPr lang="en-US" dirty="0"/>
              <a:t>Usually combined with other taint compounds</a:t>
            </a:r>
          </a:p>
          <a:p>
            <a:r>
              <a:rPr lang="en-US" dirty="0"/>
              <a:t>Caused by oxygen reacting with various compounds in wine</a:t>
            </a:r>
          </a:p>
          <a:p>
            <a:r>
              <a:rPr lang="en-US" dirty="0"/>
              <a:t>Can occur all throughout </a:t>
            </a:r>
            <a:r>
              <a:rPr lang="en-US" dirty="0" err="1"/>
              <a:t>vinification</a:t>
            </a:r>
            <a:endParaRPr lang="en-US" dirty="0"/>
          </a:p>
          <a:p>
            <a:r>
              <a:rPr lang="en-US" dirty="0"/>
              <a:t>Can mimic this with Hydrogen Peroxide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http://www.winebusiness.com/content/image/wb/Figure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5543" y="2142067"/>
            <a:ext cx="3810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30408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Dulls the wine aroma</a:t>
            </a:r>
          </a:p>
          <a:p>
            <a:r>
              <a:rPr lang="en-US" dirty="0"/>
              <a:t>Straw/Hay</a:t>
            </a:r>
          </a:p>
          <a:p>
            <a:r>
              <a:rPr lang="en-US" dirty="0"/>
              <a:t>Color darkened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sample has been spiked with Hydrogen Peroxide</a:t>
            </a:r>
          </a:p>
          <a:p>
            <a:r>
              <a:rPr lang="en-US" dirty="0"/>
              <a:t>Smell and taste the control wine</a:t>
            </a:r>
          </a:p>
          <a:p>
            <a:r>
              <a:rPr lang="en-US" dirty="0"/>
              <a:t>Smell and taste the spiked sample</a:t>
            </a:r>
          </a:p>
          <a:p>
            <a:r>
              <a:rPr lang="en-US" dirty="0"/>
              <a:t>Are they different?  How?</a:t>
            </a:r>
          </a:p>
          <a:p>
            <a:r>
              <a:rPr lang="en-US" dirty="0"/>
              <a:t>Chemically oxidized to excess</a:t>
            </a:r>
          </a:p>
        </p:txBody>
      </p:sp>
    </p:spTree>
    <p:extLst>
      <p:ext uri="{BB962C8B-B14F-4D97-AF65-F5344CB8AC3E}">
        <p14:creationId xmlns:p14="http://schemas.microsoft.com/office/powerpoint/2010/main" xmlns="" val="4213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Wine provided by Peltier Winery</a:t>
            </a:r>
          </a:p>
          <a:p>
            <a:r>
              <a:rPr lang="en-US" dirty="0"/>
              <a:t>SHW members for pouring</a:t>
            </a:r>
          </a:p>
          <a:p>
            <a:r>
              <a:rPr lang="en-US" dirty="0"/>
              <a:t>SHW members for letting me gab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90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77318" y="5107988"/>
            <a:ext cx="4819426" cy="10477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95" y="134471"/>
            <a:ext cx="10131425" cy="1456267"/>
          </a:xfrm>
        </p:spPr>
        <p:txBody>
          <a:bodyPr/>
          <a:lstStyle/>
          <a:p>
            <a:r>
              <a:rPr lang="en-US" dirty="0"/>
              <a:t>Alcoholic </a:t>
            </a:r>
            <a:r>
              <a:rPr lang="en-US" dirty="0" err="1"/>
              <a:t>fermenation</a:t>
            </a:r>
            <a:endParaRPr lang="en-US" dirty="0"/>
          </a:p>
        </p:txBody>
      </p:sp>
      <p:pic>
        <p:nvPicPr>
          <p:cNvPr id="5122" name="Picture 2" descr="http://www.intechopen.com/source/html/41685/media/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06228" y="424927"/>
            <a:ext cx="3660403" cy="44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iochemaholic.files.wordpress.com/2013/04/yeast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6441" y="1358994"/>
            <a:ext cx="5959176" cy="44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1.squarespace.com/static/52668d02e4b0f593739ec2b6/t/5358294ee4b00ed1909edf5a/1398286757543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8355" y="5107988"/>
            <a:ext cx="72961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215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1" y="2142067"/>
            <a:ext cx="4875903" cy="3649133"/>
          </a:xfrm>
        </p:spPr>
        <p:txBody>
          <a:bodyPr/>
          <a:lstStyle/>
          <a:p>
            <a:r>
              <a:rPr lang="en-US" dirty="0"/>
              <a:t>Contributes to Mouthfeel</a:t>
            </a:r>
          </a:p>
          <a:p>
            <a:r>
              <a:rPr lang="en-US" dirty="0"/>
              <a:t>Contributes to “Legs” </a:t>
            </a:r>
          </a:p>
          <a:p>
            <a:r>
              <a:rPr lang="en-US" dirty="0"/>
              <a:t>Can taste and feel “Hot”</a:t>
            </a:r>
          </a:p>
          <a:p>
            <a:r>
              <a:rPr lang="en-US" dirty="0"/>
              <a:t>Tends to make acidity and astringency more noticeable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5561704" y="2142066"/>
            <a:ext cx="4875903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Control has been spiked with Alcohol</a:t>
            </a:r>
          </a:p>
          <a:p>
            <a:r>
              <a:rPr lang="en-US" dirty="0"/>
              <a:t>Smell and taste the control wine</a:t>
            </a:r>
          </a:p>
          <a:p>
            <a:r>
              <a:rPr lang="en-US" dirty="0"/>
              <a:t>Smell and taste the spiked sample</a:t>
            </a:r>
          </a:p>
          <a:p>
            <a:r>
              <a:rPr lang="en-US" dirty="0"/>
              <a:t>Are they different?  How?</a:t>
            </a:r>
          </a:p>
          <a:p>
            <a:r>
              <a:rPr lang="en-US" dirty="0"/>
              <a:t>Increase of 0.6% </a:t>
            </a:r>
          </a:p>
          <a:p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7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sugar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2092" y="2251415"/>
            <a:ext cx="3316224" cy="19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836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558</TotalTime>
  <Words>2367</Words>
  <Application>Microsoft Office PowerPoint</Application>
  <PresentationFormat>Custom</PresentationFormat>
  <Paragraphs>479</Paragraphs>
  <Slides>64</Slides>
  <Notes>0</Notes>
  <HiddenSlides>20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Celestial</vt:lpstr>
      <vt:lpstr>Organoleptic Compounds of Wine AKA Things you can taste or feel</vt:lpstr>
      <vt:lpstr>Slide 2</vt:lpstr>
      <vt:lpstr>Slide 3</vt:lpstr>
      <vt:lpstr>Organoleptic Compounds of Wine GOALS</vt:lpstr>
      <vt:lpstr>Outline of compounds</vt:lpstr>
      <vt:lpstr>ethanol</vt:lpstr>
      <vt:lpstr>Alcoholic fermenation</vt:lpstr>
      <vt:lpstr>alcohol</vt:lpstr>
      <vt:lpstr>Residual sugar</vt:lpstr>
      <vt:lpstr>Sugar</vt:lpstr>
      <vt:lpstr>Residual sugar</vt:lpstr>
      <vt:lpstr>acidity</vt:lpstr>
      <vt:lpstr>Acids</vt:lpstr>
      <vt:lpstr>Acids found in grapes</vt:lpstr>
      <vt:lpstr>Acids in Wine</vt:lpstr>
      <vt:lpstr>Importance of achieving acidic conditions in juice and wine</vt:lpstr>
      <vt:lpstr>Acidity terms</vt:lpstr>
      <vt:lpstr>Titratable acidity</vt:lpstr>
      <vt:lpstr>Acid Adjustment</vt:lpstr>
      <vt:lpstr>Deacidification via MLF</vt:lpstr>
      <vt:lpstr>Acid Management</vt:lpstr>
      <vt:lpstr>Tartaric Acid Equilibria The Magic of pH 3.56/3.67</vt:lpstr>
      <vt:lpstr>White Magic of pH 3.56/3.67</vt:lpstr>
      <vt:lpstr>Black Magic of pH 3.56/3.67</vt:lpstr>
      <vt:lpstr>Equivalent Mass</vt:lpstr>
      <vt:lpstr>Buffers and buffer capacity</vt:lpstr>
      <vt:lpstr>Total acidity</vt:lpstr>
      <vt:lpstr>acidity</vt:lpstr>
      <vt:lpstr>tannin</vt:lpstr>
      <vt:lpstr>Tannins</vt:lpstr>
      <vt:lpstr>Tannins</vt:lpstr>
      <vt:lpstr>Why are phenolics important for wine</vt:lpstr>
      <vt:lpstr>Grape Phenolics – Total phenol levels in Vitis vinifera grapes</vt:lpstr>
      <vt:lpstr>Wine Phenolics</vt:lpstr>
      <vt:lpstr>Astringency and Wine</vt:lpstr>
      <vt:lpstr>Astringency – Definition</vt:lpstr>
      <vt:lpstr>Astringent Substances in Wine</vt:lpstr>
      <vt:lpstr>Astringent Substances in Wine</vt:lpstr>
      <vt:lpstr>Astringent Substances in Wine</vt:lpstr>
      <vt:lpstr>Astringency and Polymerization</vt:lpstr>
      <vt:lpstr>Astringency – How?</vt:lpstr>
      <vt:lpstr>Astringency/Bitterness</vt:lpstr>
      <vt:lpstr>Sulfur dioxide (SO2)</vt:lpstr>
      <vt:lpstr>Wine Color</vt:lpstr>
      <vt:lpstr>Slide 45</vt:lpstr>
      <vt:lpstr>Functions of SO2 in Winemaking</vt:lpstr>
      <vt:lpstr>The chemistry of SO2</vt:lpstr>
      <vt:lpstr>How much SO2 do you need?</vt:lpstr>
      <vt:lpstr>Forms of SO2 in juice and wine</vt:lpstr>
      <vt:lpstr>Roles of SO2</vt:lpstr>
      <vt:lpstr>Ascorbic Acid and SO2</vt:lpstr>
      <vt:lpstr>Sulfur dioxide (so2)</vt:lpstr>
      <vt:lpstr>VOLAtile acidity</vt:lpstr>
      <vt:lpstr>Volatile Acidity</vt:lpstr>
      <vt:lpstr>Acetic Acid</vt:lpstr>
      <vt:lpstr>Acetic Acid</vt:lpstr>
      <vt:lpstr>Ethyl Acetate</vt:lpstr>
      <vt:lpstr>Ethyl Acetate</vt:lpstr>
      <vt:lpstr>Volatile Acidity</vt:lpstr>
      <vt:lpstr>Volatile acidity</vt:lpstr>
      <vt:lpstr>Oxidation</vt:lpstr>
      <vt:lpstr>Oxidation</vt:lpstr>
      <vt:lpstr>oxidation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Organoleptic Compounds of Wine AKA Things you can taste or feel</dc:title>
  <dc:creator>Matt DiVisconte</dc:creator>
  <cp:lastModifiedBy>judy pinegar</cp:lastModifiedBy>
  <cp:revision>31</cp:revision>
  <dcterms:created xsi:type="dcterms:W3CDTF">2016-04-19T13:02:13Z</dcterms:created>
  <dcterms:modified xsi:type="dcterms:W3CDTF">2016-05-17T20:00:55Z</dcterms:modified>
</cp:coreProperties>
</file>